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</p:sldMasterIdLst>
  <p:notesMasterIdLst>
    <p:notesMasterId r:id="rId26"/>
  </p:notesMasterIdLst>
  <p:sldIdLst>
    <p:sldId id="396" r:id="rId2"/>
    <p:sldId id="401" r:id="rId3"/>
    <p:sldId id="397" r:id="rId4"/>
    <p:sldId id="388" r:id="rId5"/>
    <p:sldId id="38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98" r:id="rId15"/>
    <p:sldId id="386" r:id="rId16"/>
    <p:sldId id="399" r:id="rId17"/>
    <p:sldId id="389" r:id="rId18"/>
    <p:sldId id="390" r:id="rId19"/>
    <p:sldId id="391" r:id="rId20"/>
    <p:sldId id="392" r:id="rId21"/>
    <p:sldId id="400" r:id="rId22"/>
    <p:sldId id="393" r:id="rId23"/>
    <p:sldId id="394" r:id="rId24"/>
    <p:sldId id="395" r:id="rId25"/>
  </p:sldIdLst>
  <p:sldSz cx="9906000" cy="6858000" type="A4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D8017"/>
    <a:srgbClr val="C6D8EC"/>
    <a:srgbClr val="FEF6B8"/>
    <a:srgbClr val="F8A9A9"/>
    <a:srgbClr val="D0F3AD"/>
    <a:srgbClr val="E0D1DB"/>
    <a:srgbClr val="D5E8DD"/>
    <a:srgbClr val="FDE0C2"/>
    <a:srgbClr val="F1F6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408" y="-136"/>
      </p:cViewPr>
      <p:guideLst>
        <p:guide orient="horz" pos="2160"/>
        <p:guide orient="horz" pos="1143"/>
        <p:guide pos="3248"/>
        <p:guide pos="143"/>
        <p:guide pos="6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5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ndard"/>
        <c:ser>
          <c:idx val="1"/>
          <c:order val="0"/>
          <c:tx>
            <c:v>No. of Mermbers</c:v>
          </c:tx>
          <c:dLbls>
            <c:dLbl>
              <c:idx val="0"/>
              <c:layout>
                <c:manualLayout>
                  <c:x val="-0.0289855072463768"/>
                  <c:y val="-0.046448087431694"/>
                </c:manualLayout>
              </c:layout>
              <c:showVal val="1"/>
            </c:dLbl>
            <c:dLbl>
              <c:idx val="1"/>
              <c:layout>
                <c:manualLayout>
                  <c:x val="-0.0289855072463768"/>
                  <c:y val="-0.0491803278688524"/>
                </c:manualLayout>
              </c:layout>
              <c:showVal val="1"/>
            </c:dLbl>
            <c:dLbl>
              <c:idx val="2"/>
              <c:layout>
                <c:manualLayout>
                  <c:x val="-0.036231884057971"/>
                  <c:y val="-0.046448087431694"/>
                </c:manualLayout>
              </c:layout>
              <c:showVal val="1"/>
            </c:dLbl>
            <c:dLbl>
              <c:idx val="3"/>
              <c:layout>
                <c:manualLayout>
                  <c:x val="-0.00144927536231895"/>
                  <c:y val="-0.038251366120218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numRef>
              <c:f>Sheet1!$B$2:$E$2</c:f>
              <c:numCache>
                <c:formatCode>General</c:formatCode>
                <c:ptCount val="4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46.0</c:v>
                </c:pt>
                <c:pt idx="1">
                  <c:v>115.0</c:v>
                </c:pt>
                <c:pt idx="2">
                  <c:v>149.0</c:v>
                </c:pt>
                <c:pt idx="3">
                  <c:v>184.0</c:v>
                </c:pt>
              </c:numCache>
            </c:numRef>
          </c:val>
        </c:ser>
        <c:marker val="1"/>
        <c:axId val="272852264"/>
        <c:axId val="272874584"/>
      </c:lineChart>
      <c:catAx>
        <c:axId val="272852264"/>
        <c:scaling>
          <c:orientation val="minMax"/>
        </c:scaling>
        <c:axPos val="b"/>
        <c:numFmt formatCode="General" sourceLinked="1"/>
        <c:tickLblPos val="nextTo"/>
        <c:crossAx val="272874584"/>
        <c:crosses val="autoZero"/>
        <c:auto val="1"/>
        <c:lblAlgn val="ctr"/>
        <c:lblOffset val="100"/>
      </c:catAx>
      <c:valAx>
        <c:axId val="272874584"/>
        <c:scaling>
          <c:orientation val="minMax"/>
        </c:scaling>
        <c:axPos val="l"/>
        <c:majorGridlines/>
        <c:numFmt formatCode="General" sourceLinked="1"/>
        <c:tickLblPos val="nextTo"/>
        <c:crossAx val="2728522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lineChart>
        <c:grouping val="stacked"/>
        <c:ser>
          <c:idx val="0"/>
          <c:order val="0"/>
          <c:tx>
            <c:v>No. of Attendance </c:v>
          </c:tx>
          <c:dLbls>
            <c:showVal val="1"/>
          </c:dLbls>
          <c:cat>
            <c:numRef>
              <c:f>Sheet1!$B$4:$G$4</c:f>
              <c:numCache>
                <c:formatCode>General</c:formatCode>
                <c:ptCount val="6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0.0</c:v>
                </c:pt>
                <c:pt idx="1">
                  <c:v>11.0</c:v>
                </c:pt>
                <c:pt idx="2">
                  <c:v>3.0</c:v>
                </c:pt>
                <c:pt idx="3">
                  <c:v>17.0</c:v>
                </c:pt>
                <c:pt idx="4">
                  <c:v>15.0</c:v>
                </c:pt>
                <c:pt idx="5">
                  <c:v>6.0</c:v>
                </c:pt>
              </c:numCache>
            </c:numRef>
          </c:val>
        </c:ser>
        <c:marker val="1"/>
        <c:axId val="272942760"/>
        <c:axId val="273643576"/>
      </c:lineChart>
      <c:catAx>
        <c:axId val="272942760"/>
        <c:scaling>
          <c:orientation val="minMax"/>
        </c:scaling>
        <c:axPos val="b"/>
        <c:numFmt formatCode="General" sourceLinked="1"/>
        <c:tickLblPos val="nextTo"/>
        <c:crossAx val="273643576"/>
        <c:crosses val="autoZero"/>
        <c:auto val="1"/>
        <c:lblAlgn val="ctr"/>
        <c:lblOffset val="100"/>
      </c:catAx>
      <c:valAx>
        <c:axId val="273643576"/>
        <c:scaling>
          <c:orientation val="minMax"/>
        </c:scaling>
        <c:axPos val="l"/>
        <c:majorGridlines/>
        <c:numFmt formatCode="General" sourceLinked="1"/>
        <c:tickLblPos val="nextTo"/>
        <c:crossAx val="2729427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87271AE6-D0B1-AA47-88FE-716E07697481}" type="datetime1">
              <a:rPr lang="ko-KR" altLang="en-US"/>
              <a:pPr>
                <a:defRPr/>
              </a:pPr>
              <a:t>11/7/11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B3B64855-A6CE-B943-8FEC-1FFE2BF279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0" y="836613"/>
            <a:ext cx="9906000" cy="88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>
                  <a:alpha val="37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latinLnBrk="0">
              <a:defRPr/>
            </a:pPr>
            <a:endParaRPr kumimoji="0" lang="ko-KR" altLang="en-US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630988"/>
            <a:ext cx="36893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OSGeo</a:t>
            </a:r>
            <a:r>
              <a:rPr lang="en-US" sz="1100" baseline="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 Korean Language Chapter</a:t>
            </a:r>
            <a:endParaRPr lang="en-US" sz="1100" dirty="0" smtClean="0">
              <a:solidFill>
                <a:srgbClr val="000000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553200" y="6629400"/>
            <a:ext cx="3276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fontAlgn="b">
              <a:spcBef>
                <a:spcPct val="30000"/>
              </a:spcBef>
              <a:buFont typeface="Arial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Tw Cen MT" pitchFamily="34" charset="0"/>
                <a:cs typeface="+mn-cs"/>
              </a:rPr>
              <a:t>Shin, Sanghee(endofcap@gmail.com)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4089400" y="6621463"/>
            <a:ext cx="23114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w Cen MT" charset="0"/>
              </a:defRPr>
            </a:lvl1pPr>
          </a:lstStyle>
          <a:p>
            <a:pPr>
              <a:defRPr/>
            </a:pPr>
            <a:fld id="{2EA72EDF-3DF3-D54A-B87D-E1CF9DCD2A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ko-KR" altLang="en-US" sz="1600" kern="1200" dirty="0">
          <a:solidFill>
            <a:srgbClr val="000000"/>
          </a:solidFill>
          <a:latin typeface="Arial" pitchFamily="34" charset="0"/>
          <a:ea typeface="HY헤드라인M" pitchFamily="18" charset="-127"/>
          <a:cs typeface="HY헤드라인M" pitchFamily="18" charset="-128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9pPr>
    </p:titleStyle>
    <p:bodyStyle>
      <a:lvl1pPr marL="1651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Wingdings" charset="2"/>
        <a:buChar char="§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1pPr>
      <a:lvl2pPr marL="3429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2pPr>
      <a:lvl3pPr marL="5334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•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3pPr>
      <a:lvl4pPr marL="7366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4pPr>
      <a:lvl5pPr marL="901700" indent="-1270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»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osgeo.kr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791200" y="5257800"/>
            <a:ext cx="3995739" cy="152657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6th, Nov 2011</a:t>
            </a:r>
            <a:endParaRPr lang="en-US" altLang="ko-KR" sz="1600" b="1" dirty="0" smtClean="0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FOSS4G 2011 Tokyo Presentation </a:t>
            </a:r>
          </a:p>
          <a:p>
            <a:pPr marL="50800" defTabSz="939800" eaLnBrk="0" fontAlgn="b" hangingPunct="0">
              <a:spcBef>
                <a:spcPct val="3000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OSGeo Korean Language Chapter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Shin</a:t>
            </a:r>
            <a:r>
              <a:rPr lang="en-US" sz="1600" b="1" dirty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Sanghee(endofcap@gmail.com</a:t>
            </a:r>
            <a:r>
              <a:rPr lang="en-US" sz="1600" b="1" dirty="0" smtClean="0">
                <a:solidFill>
                  <a:srgbClr val="000000"/>
                </a:solidFill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2655094"/>
            <a:ext cx="9505950" cy="123110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>An Overview of OSGeo </a:t>
            </a:r>
            <a:b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</a:b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</a:rPr>
              <a:t>Korean Language Chapter</a:t>
            </a:r>
          </a:p>
        </p:txBody>
      </p:sp>
      <p:pic>
        <p:nvPicPr>
          <p:cNvPr id="6" name="그림 6" descr="OSGeo_logo_750_3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21"/>
          <p:cNvSpPr/>
          <p:nvPr/>
        </p:nvSpPr>
        <p:spPr>
          <a:xfrm>
            <a:off x="990600" y="-762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ko-KR" altLang="en-US" sz="1500" b="1" dirty="0" smtClean="0">
                <a:solidFill>
                  <a:srgbClr val="008000"/>
                </a:solidFill>
                <a:cs typeface="맑은 고딕" pitchFamily="50" charset="-128"/>
              </a:rPr>
              <a:t>한국어 지부 </a:t>
            </a:r>
            <a:endParaRPr lang="en-US" altLang="ko-KR" sz="1500" b="1" dirty="0">
              <a:solidFill>
                <a:srgbClr val="008000"/>
              </a:solidFill>
              <a:cs typeface="맑은 고딕" pitchFamily="50" charset="-128"/>
            </a:endParaRPr>
          </a:p>
        </p:txBody>
      </p:sp>
      <p:pic>
        <p:nvPicPr>
          <p:cNvPr id="7" name="Picture 6" descr="foss4g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71" y="72284"/>
            <a:ext cx="3505200" cy="166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10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- 2009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5878513"/>
            <a:ext cx="9296400" cy="36933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Opened exhibition booth at GISAK spring conference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861053" cy="4320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066800"/>
            <a:ext cx="2884235" cy="2160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352800"/>
            <a:ext cx="2884235" cy="2160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11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- 2009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143000"/>
            <a:ext cx="3456904" cy="2160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429000"/>
            <a:ext cx="3460547" cy="2160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5878513"/>
            <a:ext cx="9296400" cy="36933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Organized FOSS4G special session in Smart Korea 2009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5659804" cy="40386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12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- 2010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5878513"/>
            <a:ext cx="9296400" cy="36933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Just 1 time regular meeting in February and slept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12" name="Picture 11" descr="Sleeping Bear Bean Bag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77112"/>
            <a:ext cx="5486400" cy="436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13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- 2011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28600" y="2667000"/>
            <a:ext cx="3657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2 Times regular meeting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11</a:t>
            </a:r>
            <a:r>
              <a:rPr lang="en-US" baseline="30000" dirty="0" smtClean="0">
                <a:latin typeface="+mn-lt"/>
                <a:ea typeface="Arial" charset="0"/>
                <a:cs typeface="Arial" charset="0"/>
              </a:rPr>
              <a:t>th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, Feb 2011	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12</a:t>
            </a:r>
            <a:r>
              <a:rPr lang="en-US" baseline="30000" dirty="0" smtClean="0">
                <a:latin typeface="+mn-lt"/>
                <a:ea typeface="Arial" charset="0"/>
                <a:cs typeface="Arial" charset="0"/>
              </a:rPr>
              <a:t>th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, Aug 2011</a:t>
            </a:r>
          </a:p>
          <a:p>
            <a:pPr marL="742950" lvl="1" indent="-285750"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388" y="1538941"/>
            <a:ext cx="5892800" cy="4419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14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- 2011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10" name="Picture 9" descr="스크린샷 2011-10-25 오후 5.26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60369"/>
            <a:ext cx="5943600" cy="3849831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6019800"/>
            <a:ext cx="9296400" cy="36933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Created OSGeo Korean language chapter official web page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7" name="Picture 6" descr="스크린샷 2011-11-04 오후 4.13.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2" y="2057400"/>
            <a:ext cx="5555038" cy="3810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1353" y="950259"/>
            <a:ext cx="3270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  <a:hlinkClick r:id="rId4"/>
              </a:rPr>
              <a:t>http://www.osgeo.kr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15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- 2011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842" y="5237202"/>
            <a:ext cx="52087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28</a:t>
            </a:r>
            <a:r>
              <a:rPr lang="en-US" sz="36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Oct 2011 at KINTEX</a:t>
            </a:r>
          </a:p>
        </p:txBody>
      </p:sp>
      <p:pic>
        <p:nvPicPr>
          <p:cNvPr id="9" name="Picture 8" descr="foss4g_k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51002"/>
            <a:ext cx="6032500" cy="377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2610_2551939439920_1296906941_2990249_19965480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289205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P1020670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3434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1020679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1430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16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- 2011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8" name="Picture 7" descr="IMG_14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240800"/>
            <a:ext cx="289507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102069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067" y="1981200"/>
            <a:ext cx="5472853" cy="307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17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Activities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Translations &amp; Localizations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Translated OSGeo web pages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Translated GRASS glossary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Translated </a:t>
            </a:r>
            <a:r>
              <a:rPr lang="en-US" altLang="ko-KR" dirty="0" err="1" smtClean="0">
                <a:latin typeface="+mn-lt"/>
                <a:ea typeface="Arial" charset="0"/>
                <a:cs typeface="Arial" charset="0"/>
              </a:rPr>
              <a:t>uDIG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altLang="ko-KR" dirty="0" err="1" smtClean="0">
                <a:latin typeface="+mn-lt"/>
                <a:ea typeface="Arial" charset="0"/>
                <a:cs typeface="Arial" charset="0"/>
              </a:rPr>
              <a:t>menu(Sejong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 University)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Translated QGIS menu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Under translation of </a:t>
            </a:r>
            <a:r>
              <a:rPr lang="en-US" altLang="ko-KR" dirty="0" err="1" smtClean="0">
                <a:latin typeface="+mn-lt"/>
                <a:ea typeface="Arial" charset="0"/>
                <a:cs typeface="Arial" charset="0"/>
              </a:rPr>
              <a:t>GeoServer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, </a:t>
            </a:r>
            <a:r>
              <a:rPr lang="en-US" altLang="ko-KR" dirty="0" err="1" smtClean="0">
                <a:latin typeface="+mn-lt"/>
                <a:ea typeface="Arial" charset="0"/>
                <a:cs typeface="Arial" charset="0"/>
              </a:rPr>
              <a:t>PostGIS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 &amp; </a:t>
            </a:r>
            <a:r>
              <a:rPr lang="en-US" altLang="ko-KR" dirty="0" err="1" smtClean="0">
                <a:latin typeface="+mn-lt"/>
                <a:ea typeface="Arial" charset="0"/>
                <a:cs typeface="Arial" charset="0"/>
              </a:rPr>
              <a:t>OpenLayers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 manuals</a:t>
            </a:r>
          </a:p>
        </p:txBody>
      </p:sp>
      <p:pic>
        <p:nvPicPr>
          <p:cNvPr id="12" name="Picture 11" descr="스크린샷 2011-10-25 오후 5.54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8" y="3476812"/>
            <a:ext cx="4835364" cy="2590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grpSp>
        <p:nvGrpSpPr>
          <p:cNvPr id="13" name="그룹 39"/>
          <p:cNvGrpSpPr>
            <a:grpSpLocks/>
          </p:cNvGrpSpPr>
          <p:nvPr/>
        </p:nvGrpSpPr>
        <p:grpSpPr bwMode="auto">
          <a:xfrm>
            <a:off x="5274236" y="3003176"/>
            <a:ext cx="4448736" cy="3497730"/>
            <a:chOff x="3857620" y="1714488"/>
            <a:chExt cx="4714908" cy="350295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7620" y="1714488"/>
              <a:ext cx="4714908" cy="350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직사각형 18"/>
            <p:cNvSpPr/>
            <p:nvPr/>
          </p:nvSpPr>
          <p:spPr>
            <a:xfrm>
              <a:off x="5897572" y="3063610"/>
              <a:ext cx="2451117" cy="127452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kumimoji="0" lang="ko-KR" altLang="en-US">
                <a:solidFill>
                  <a:srgbClr val="FFFFFF"/>
                </a:solidFill>
                <a:cs typeface="맑은 고딕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18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Activities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Outreach Lectures &amp; Seminars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Universities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Research Institutes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Companies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GIS related societies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352800"/>
            <a:ext cx="5398077" cy="304201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1" name="Picture 10" descr="OSS_FOSS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4495800" cy="3112477"/>
          </a:xfrm>
          <a:prstGeom prst="rect">
            <a:avLst/>
          </a:prstGeom>
          <a:ln w="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19</a:t>
            </a:fld>
            <a:endParaRPr lang="ko-KR" alt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Projects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err="1" smtClean="0">
                <a:latin typeface="+mn-lt"/>
                <a:ea typeface="Arial" charset="0"/>
                <a:cs typeface="Arial" charset="0"/>
              </a:rPr>
              <a:t>KOPSS(Korea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Planning Support System)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‘Government’s policy on open source GIS’ funded by </a:t>
            </a:r>
            <a:r>
              <a:rPr lang="en-US" altLang="ko-KR" dirty="0" err="1" smtClean="0">
                <a:latin typeface="+mn-lt"/>
                <a:ea typeface="Arial" charset="0"/>
                <a:cs typeface="Arial" charset="0"/>
              </a:rPr>
              <a:t>KRIHS(Korean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 Research Institute of Human Settlement)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Developing open source GIS education program funded by </a:t>
            </a:r>
            <a:r>
              <a:rPr lang="en-US" altLang="ko-KR" dirty="0" err="1" smtClean="0">
                <a:latin typeface="+mn-lt"/>
                <a:ea typeface="Arial" charset="0"/>
                <a:cs typeface="Arial" charset="0"/>
              </a:rPr>
              <a:t>NECGIS(National</a:t>
            </a: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 Education Center for GIS)</a:t>
            </a:r>
          </a:p>
        </p:txBody>
      </p:sp>
      <p:pic>
        <p:nvPicPr>
          <p:cNvPr id="12" name="Picture 11" descr="스크린샷 2011-09-09 오전 11.49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95000"/>
            <a:ext cx="3600000" cy="2523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42600"/>
            <a:ext cx="3746733" cy="2520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3" name="Picture 12" descr="스크린샷 2011-09-09 오전 11.48.36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033200"/>
            <a:ext cx="360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Activities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20</a:t>
            </a:fld>
            <a:endParaRPr lang="ko-KR" alt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Regular Meetings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Mainly for exchanging experiences, knowledge and technologies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2 ~ 3 times a year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Activities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9" name="Picture 8" descr="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38400"/>
            <a:ext cx="5029200" cy="400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21</a:t>
            </a:fld>
            <a:endParaRPr lang="ko-KR" alt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Annual Event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Special session or sub session of other Geo-Spatial Societies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FOSS4G Korea event as largest annual conference</a:t>
            </a: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Activities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6" name="Picture 5" descr="foss4g_kr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90800"/>
            <a:ext cx="4737100" cy="296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22</a:t>
            </a:fld>
            <a:endParaRPr lang="ko-KR" alt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FOSS4G Attendance : 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Activities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240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248400"/>
            <a:ext cx="7962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E46C0A"/>
                </a:solidFill>
                <a:latin typeface="+mn-lt"/>
              </a:rPr>
              <a:t>Lausanne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6248400"/>
            <a:ext cx="667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E46C0A"/>
                </a:solidFill>
                <a:latin typeface="+mn-lt"/>
              </a:rPr>
              <a:t>Victoria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6248400"/>
            <a:ext cx="9366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E46C0A"/>
                </a:solidFill>
                <a:latin typeface="+mn-lt"/>
              </a:rPr>
              <a:t>Cape Town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6248400"/>
            <a:ext cx="6283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E46C0A"/>
                </a:solidFill>
                <a:latin typeface="+mn-lt"/>
              </a:rPr>
              <a:t>Sydney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6248400"/>
            <a:ext cx="835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E46C0A"/>
                </a:solidFill>
                <a:latin typeface="+mn-lt"/>
              </a:rPr>
              <a:t>Barcelona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8647" y="6248400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5100" indent="-1143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E46C0A"/>
                </a:solidFill>
                <a:latin typeface="+mn-lt"/>
              </a:rPr>
              <a:t>Denver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23</a:t>
            </a:fld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Future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81000" y="1066800"/>
            <a:ext cx="8223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Changing Legal Status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Need to convert current non-legal status to legal entity</a:t>
            </a: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ea typeface="Arial" charset="0"/>
                <a:cs typeface="Arial" charset="0"/>
              </a:rPr>
              <a:t>Seeking Stable Revenue Source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ea typeface="Arial" charset="0"/>
                <a:cs typeface="Arial" charset="0"/>
              </a:rPr>
              <a:t>Too small revenue source to run chapter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400050" lvl="1" indent="-400050">
              <a:buFont typeface="Wingdings" charset="2"/>
              <a:buChar char="§"/>
              <a:defRPr/>
            </a:pPr>
            <a:endParaRPr lang="en-US" altLang="ko-KR" sz="2000" b="1" dirty="0" smtClean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Increasing Active Members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Too much dependency on too small key members</a:t>
            </a: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ea typeface="Arial" charset="0"/>
                <a:cs typeface="Arial" charset="0"/>
              </a:rPr>
              <a:t>Expanding Activities to International Scale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ea typeface="Arial" charset="0"/>
                <a:cs typeface="Arial" charset="0"/>
              </a:rPr>
              <a:t>Somewhat isolated in Korea only</a:t>
            </a:r>
          </a:p>
          <a:p>
            <a:pPr marL="742950" lvl="1" indent="-285750">
              <a:buFont typeface="AppleGothic"/>
              <a:buChar char="-"/>
              <a:defRPr/>
            </a:pPr>
            <a:endParaRPr lang="en-US" altLang="ko-KR" dirty="0" smtClean="0"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ea typeface="Arial" charset="0"/>
                <a:cs typeface="Arial" charset="0"/>
              </a:rPr>
              <a:t>Hosting FOSS4G 2015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ea typeface="Arial" charset="0"/>
                <a:cs typeface="Arial" charset="0"/>
              </a:rPr>
              <a:t>Need to explore the possibility of hosting FOSS4G 2015 in Korea 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8200" y="2978150"/>
            <a:ext cx="838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Thank you!!</a:t>
            </a:r>
          </a:p>
          <a:p>
            <a:pPr algn="ctr"/>
            <a:endParaRPr lang="en-US" altLang="ko-KR" sz="8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  <a:p>
            <a:pPr algn="ctr"/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Q&amp;A</a:t>
            </a:r>
            <a:endParaRPr lang="ko-KR" alt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3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Overview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569386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Mission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Nurture and promote the Open Source GIS and Open GeoData in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Korean </a:t>
            </a:r>
            <a:b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language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society </a:t>
            </a:r>
            <a:endParaRPr lang="en-US" altLang="ko-KR" sz="1600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defRPr/>
            </a:pPr>
            <a:endParaRPr lang="en-US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Objectives :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Encouragement and Promotion of Open Source GIS Software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Participation in Developing Open Source GIS Software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Translating Open Source GIS Software and its Documents into Korean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Supporting Users and Developers of Open Source GIS Software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Holding a regular meetings of OSGeo Korean Language Chapter</a:t>
            </a:r>
          </a:p>
          <a:p>
            <a:pPr marL="742950" lvl="1" indent="-285750">
              <a:buFont typeface="AppleGothic"/>
              <a:buChar char="-"/>
              <a:defRPr/>
            </a:pPr>
            <a:endParaRPr lang="en-US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ea typeface="Arial" charset="0"/>
                <a:cs typeface="Arial" charset="0"/>
              </a:rPr>
              <a:t>Initial Members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Shin,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Sanghee(endofcap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gmail.com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  : Representative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Kim,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Kunho(unicozy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gmail.com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Yom,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Jaehong(jhyom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sejong.ac.kr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Heo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, Min(heomin61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gmail.com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Lee,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Chunseok(stoney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jinju.ac.kr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Kim, Seongmin(poison77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netsgo.com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Kim,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Seungyong(ksyspurt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gmail.com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  : General Manager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Park,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Seongwoo(raima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bntsolution.com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Nam,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Kwangwoo(kwnam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kunsan.ac.kr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Kwon,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Yongchan(unitave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 at </a:t>
            </a:r>
            <a:r>
              <a:rPr lang="en-US" sz="1600" dirty="0" err="1" smtClean="0">
                <a:latin typeface="+mn-lt"/>
                <a:ea typeface="Arial" charset="0"/>
                <a:cs typeface="Arial" charset="0"/>
              </a:rPr>
              <a:t>gmail.com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)</a:t>
            </a:r>
            <a:endParaRPr lang="en-US" dirty="0" smtClean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4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Overview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929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Members : 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As of 25</a:t>
            </a:r>
            <a:r>
              <a:rPr lang="en-US" sz="1600" baseline="30000" dirty="0" smtClean="0">
                <a:latin typeface="+mn-lt"/>
                <a:ea typeface="Arial" charset="0"/>
                <a:cs typeface="Arial" charset="0"/>
              </a:rPr>
              <a:t>th</a:t>
            </a:r>
            <a:r>
              <a:rPr lang="en-US" sz="1600" dirty="0" smtClean="0">
                <a:latin typeface="+mn-lt"/>
                <a:ea typeface="Arial" charset="0"/>
                <a:cs typeface="Arial" charset="0"/>
              </a:rPr>
              <a:t>, Oct 2011, we had 184 members in OSGeo Korean Language Chapter. </a:t>
            </a:r>
            <a:endParaRPr lang="en-US" dirty="0" smtClean="0">
              <a:latin typeface="+mn-lt"/>
              <a:ea typeface="Arial" charset="0"/>
              <a:cs typeface="Arial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752600"/>
          <a:ext cx="876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5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- 2007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5410200"/>
            <a:ext cx="9296400" cy="369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First discussed in FOSS4G 2007 at Victoria, Canada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549706" cy="2667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66800"/>
            <a:ext cx="5486400" cy="36452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6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- 2008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1000" y="4753451"/>
            <a:ext cx="82232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Feb, 2008 :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Formed unofficial OSGeo Korean language chapter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742950" lvl="1" indent="-285750">
              <a:buFont typeface="AppleGothic"/>
              <a:buChar char="-"/>
              <a:defRPr/>
            </a:pPr>
            <a:r>
              <a:rPr lang="en-US" altLang="ko-KR" dirty="0" smtClean="0">
                <a:latin typeface="+mn-lt"/>
                <a:ea typeface="Arial" charset="0"/>
                <a:cs typeface="Arial" charset="0"/>
              </a:rPr>
              <a:t>Created Wiki page for Korean chapter in OSGeo Wiki</a:t>
            </a:r>
          </a:p>
          <a:p>
            <a:pPr marL="400050" indent="-400050">
              <a:defRPr/>
            </a:pPr>
            <a:endParaRPr lang="en-US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March, 2008 :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Created Google groups mailing list</a:t>
            </a:r>
          </a:p>
        </p:txBody>
      </p:sp>
      <p:pic>
        <p:nvPicPr>
          <p:cNvPr id="8" name="Picture 7" descr="스크린샷 2011-10-25 오후 3.49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4871830" cy="2590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9" name="Picture 8" descr="스크린샷 2011-10-25 오후 3.50.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00200"/>
            <a:ext cx="5385707" cy="2845279"/>
          </a:xfrm>
          <a:prstGeom prst="rect">
            <a:avLst/>
          </a:prstGeom>
          <a:ln w="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7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- 2008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1000" y="3815477"/>
            <a:ext cx="82232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May, 2008 :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1</a:t>
            </a:r>
            <a:r>
              <a:rPr lang="en-US" baseline="30000" dirty="0" smtClean="0">
                <a:latin typeface="+mn-lt"/>
                <a:ea typeface="Arial" charset="0"/>
                <a:cs typeface="Arial" charset="0"/>
              </a:rPr>
              <a:t>st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regular meeting to discuss the activities of Korean chapter</a:t>
            </a:r>
            <a:endParaRPr lang="en-US" altLang="ko-KR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defRPr/>
            </a:pPr>
            <a:endParaRPr lang="en-US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Aug, 2008 :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2</a:t>
            </a:r>
            <a:r>
              <a:rPr lang="en-US" baseline="30000" dirty="0" smtClean="0">
                <a:latin typeface="+mn-lt"/>
                <a:ea typeface="Arial" charset="0"/>
                <a:cs typeface="Arial" charset="0"/>
              </a:rPr>
              <a:t>nd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regular meeting for technical exchange</a:t>
            </a:r>
          </a:p>
          <a:p>
            <a:pPr marL="742950" lvl="1" indent="-285750">
              <a:buFont typeface="AppleGothic"/>
              <a:buChar char="-"/>
              <a:defRPr/>
            </a:pPr>
            <a:endParaRPr lang="en-US" dirty="0" smtClean="0">
              <a:latin typeface="+mn-lt"/>
              <a:ea typeface="Arial" charset="0"/>
              <a:cs typeface="Arial" charset="0"/>
            </a:endParaRPr>
          </a:p>
          <a:p>
            <a:pPr marL="400050" indent="-40005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Dec, 2008 :</a:t>
            </a:r>
          </a:p>
          <a:p>
            <a:pPr marL="742950" lvl="1" indent="-285750">
              <a:buFont typeface="AppleGothic"/>
              <a:buChar char="-"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3</a:t>
            </a:r>
            <a:r>
              <a:rPr lang="en-US" baseline="30000" dirty="0" smtClean="0">
                <a:latin typeface="+mn-lt"/>
                <a:ea typeface="Arial" charset="0"/>
                <a:cs typeface="Arial" charset="0"/>
              </a:rPr>
              <a:t>rd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 regular meeting for technical exchange</a:t>
            </a:r>
          </a:p>
          <a:p>
            <a:pPr marL="742950" lvl="1" indent="-285750"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2895600" cy="21685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683" y="10668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0541" y="10668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8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- 2009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3896959" cy="412115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597808" cy="4241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5943600"/>
            <a:ext cx="9296400" cy="369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Moved to official OSGeo local chapter status in March!!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6C317-5218-2145-AD83-79B4E83ED00C}" type="slidenum">
              <a:rPr lang="ko-KR" altLang="en-US"/>
              <a:pPr/>
              <a:t>9</a:t>
            </a:fld>
            <a:endParaRPr lang="ko-KR" altLang="en-US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맑은 고딕" pitchFamily="50" charset="-128"/>
                <a:ea typeface="맑은 고딕" pitchFamily="50" charset="-128"/>
                <a:cs typeface="맑은 고딕" pitchFamily="50" charset="-128"/>
              </a:rPr>
              <a:t>History - 2009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5878513"/>
            <a:ext cx="9296400" cy="36933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 Organized FOSS4G special session in KSRS conference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0668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1" y="10668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4290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429000"/>
            <a:ext cx="2884235" cy="2160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65100" indent="-114300" defTabSz="939800" eaLnBrk="0" fontAlgn="b" hangingPunct="0">
          <a:spcBef>
            <a:spcPct val="30000"/>
          </a:spcBef>
          <a:spcAft>
            <a:spcPct val="0"/>
          </a:spcAft>
          <a:buFont typeface="Arial" pitchFamily="34" charset="0"/>
          <a:buChar char="•"/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4837</TotalTime>
  <Words>654</Words>
  <Application>Microsoft Macintosh PowerPoint</Application>
  <PresentationFormat>A4 Paper (210x297 mm)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디자인 사용자 지정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OSS_FOSS4G</dc:title>
  <dc:subject/>
  <dc:creator>Shin, Sanghee</dc:creator>
  <cp:keywords/>
  <dc:description/>
  <cp:lastModifiedBy>Sanghee Shin</cp:lastModifiedBy>
  <cp:revision>413</cp:revision>
  <cp:lastPrinted>2010-11-25T07:31:37Z</cp:lastPrinted>
  <dcterms:created xsi:type="dcterms:W3CDTF">2011-11-07T14:31:32Z</dcterms:created>
  <dcterms:modified xsi:type="dcterms:W3CDTF">2011-11-07T14:41:30Z</dcterms:modified>
  <cp:category/>
</cp:coreProperties>
</file>