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slides/slide11.xml" ContentType="application/vnd.openxmlformats-officedocument.presentationml.slide+xml"/>
  <Override PartName="/docProps/core.xml" ContentType="application/vnd.openxmlformats-package.core-properties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diagrams/colors3.xml" ContentType="application/vnd.openxmlformats-officedocument.drawingml.diagramColors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48"/>
  </p:notesMasterIdLst>
  <p:sldIdLst>
    <p:sldId id="266" r:id="rId2"/>
    <p:sldId id="265" r:id="rId3"/>
    <p:sldId id="343" r:id="rId4"/>
    <p:sldId id="344" r:id="rId5"/>
    <p:sldId id="345" r:id="rId6"/>
    <p:sldId id="346" r:id="rId7"/>
    <p:sldId id="347" r:id="rId8"/>
    <p:sldId id="349" r:id="rId9"/>
    <p:sldId id="348" r:id="rId10"/>
    <p:sldId id="350" r:id="rId11"/>
    <p:sldId id="269" r:id="rId12"/>
    <p:sldId id="301" r:id="rId13"/>
    <p:sldId id="302" r:id="rId14"/>
    <p:sldId id="303" r:id="rId15"/>
    <p:sldId id="304" r:id="rId16"/>
    <p:sldId id="305" r:id="rId17"/>
    <p:sldId id="306" r:id="rId18"/>
    <p:sldId id="310" r:id="rId19"/>
    <p:sldId id="307" r:id="rId20"/>
    <p:sldId id="312" r:id="rId21"/>
    <p:sldId id="313" r:id="rId22"/>
    <p:sldId id="356" r:id="rId23"/>
    <p:sldId id="357" r:id="rId24"/>
    <p:sldId id="358" r:id="rId25"/>
    <p:sldId id="354" r:id="rId26"/>
    <p:sldId id="355" r:id="rId27"/>
    <p:sldId id="322" r:id="rId28"/>
    <p:sldId id="317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76" r:id="rId40"/>
    <p:sldId id="372" r:id="rId41"/>
    <p:sldId id="369" r:id="rId42"/>
    <p:sldId id="371" r:id="rId43"/>
    <p:sldId id="370" r:id="rId44"/>
    <p:sldId id="373" r:id="rId45"/>
    <p:sldId id="374" r:id="rId46"/>
    <p:sldId id="375" r:id="rId47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6D8EC"/>
    <a:srgbClr val="FEF6B8"/>
    <a:srgbClr val="F8A9A9"/>
    <a:srgbClr val="D0F3AD"/>
    <a:srgbClr val="E0D1DB"/>
    <a:srgbClr val="D5E8DD"/>
    <a:srgbClr val="FDE0C2"/>
    <a:srgbClr val="F1F6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32" y="40"/>
      </p:cViewPr>
      <p:guideLst>
        <p:guide orient="horz" pos="2160"/>
        <p:guide orient="horz" pos="1143"/>
        <p:guide pos="3248"/>
        <p:guide pos="143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cat>
            <c:strRef>
              <c:f>Sheet1!$B$2:$B$12</c:f>
              <c:strCache>
                <c:ptCount val="11"/>
                <c:pt idx="0">
                  <c:v>GPL 2.0</c:v>
                </c:pt>
                <c:pt idx="1">
                  <c:v>LGPL 2.1</c:v>
                </c:pt>
                <c:pt idx="2">
                  <c:v>Aristic(Perl)</c:v>
                </c:pt>
                <c:pt idx="3">
                  <c:v>BSD</c:v>
                </c:pt>
                <c:pt idx="4">
                  <c:v>Apache</c:v>
                </c:pt>
                <c:pt idx="5">
                  <c:v>MIT</c:v>
                </c:pt>
                <c:pt idx="6">
                  <c:v>GPL 3.0</c:v>
                </c:pt>
                <c:pt idx="7">
                  <c:v>MPL 1.1</c:v>
                </c:pt>
                <c:pt idx="8">
                  <c:v>CPL</c:v>
                </c:pt>
                <c:pt idx="9">
                  <c:v>zlib/libpng</c:v>
                </c:pt>
                <c:pt idx="10">
                  <c:v>etc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0.5869</c:v>
                </c:pt>
                <c:pt idx="1">
                  <c:v>0.1139</c:v>
                </c:pt>
                <c:pt idx="2">
                  <c:v>0.0746000000000001</c:v>
                </c:pt>
                <c:pt idx="3">
                  <c:v>0.0650000000000001</c:v>
                </c:pt>
                <c:pt idx="4">
                  <c:v>0.0292</c:v>
                </c:pt>
                <c:pt idx="5">
                  <c:v>0.0258</c:v>
                </c:pt>
                <c:pt idx="6">
                  <c:v>0.0164</c:v>
                </c:pt>
                <c:pt idx="7">
                  <c:v>0.0137</c:v>
                </c:pt>
                <c:pt idx="8">
                  <c:v>0.00830000000000002</c:v>
                </c:pt>
                <c:pt idx="9">
                  <c:v>0.00640000000000001</c:v>
                </c:pt>
                <c:pt idx="10">
                  <c:v>0.0598000000000001</c:v>
                </c:pt>
              </c:numCache>
            </c:numRef>
          </c:val>
        </c:ser>
        <c:axId val="529711608"/>
        <c:axId val="627495016"/>
      </c:barChart>
      <c:catAx>
        <c:axId val="5297116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627495016"/>
        <c:crosses val="autoZero"/>
        <c:auto val="1"/>
        <c:lblAlgn val="ctr"/>
        <c:lblOffset val="100"/>
      </c:catAx>
      <c:valAx>
        <c:axId val="62749501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ko-KR"/>
            </a:pPr>
            <a:endParaRPr lang="en-US"/>
          </a:p>
        </c:txPr>
        <c:crossAx val="5297116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Sheet1!$C$3:$C$13</c:f>
              <c:strCache>
                <c:ptCount val="11"/>
                <c:pt idx="0">
                  <c:v>Price</c:v>
                </c:pt>
                <c:pt idx="1">
                  <c:v>Source Code Access</c:v>
                </c:pt>
                <c:pt idx="2">
                  <c:v>Community Code Review</c:v>
                </c:pt>
                <c:pt idx="3">
                  <c:v>Don’t Know</c:v>
                </c:pt>
                <c:pt idx="4">
                  <c:v>Bug Fix Turnaround</c:v>
                </c:pt>
                <c:pt idx="5">
                  <c:v>Security</c:v>
                </c:pt>
                <c:pt idx="6">
                  <c:v>Code Quality</c:v>
                </c:pt>
                <c:pt idx="7">
                  <c:v>Best Product Functionality</c:v>
                </c:pt>
                <c:pt idx="8">
                  <c:v>Easier to Adopt in Organization</c:v>
                </c:pt>
                <c:pt idx="9">
                  <c:v>Other</c:v>
                </c:pt>
                <c:pt idx="10">
                  <c:v>IP Protection</c:v>
                </c:pt>
              </c:strCache>
            </c:strRef>
          </c:cat>
          <c:val>
            <c:numRef>
              <c:f>Sheet1!$D$3:$D$13</c:f>
              <c:numCache>
                <c:formatCode>0%</c:formatCode>
                <c:ptCount val="11"/>
                <c:pt idx="0">
                  <c:v>0.8</c:v>
                </c:pt>
                <c:pt idx="1">
                  <c:v>0.57</c:v>
                </c:pt>
                <c:pt idx="2">
                  <c:v>0.41</c:v>
                </c:pt>
                <c:pt idx="3">
                  <c:v>0.2</c:v>
                </c:pt>
                <c:pt idx="4">
                  <c:v>0.18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</c:v>
                </c:pt>
                <c:pt idx="9">
                  <c:v>0.06</c:v>
                </c:pt>
                <c:pt idx="10">
                  <c:v>0.05</c:v>
                </c:pt>
              </c:numCache>
            </c:numRef>
          </c:val>
        </c:ser>
        <c:axId val="626603992"/>
        <c:axId val="626390360"/>
      </c:barChart>
      <c:catAx>
        <c:axId val="626603992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6390360"/>
        <c:crosses val="autoZero"/>
        <c:auto val="1"/>
        <c:lblAlgn val="ctr"/>
        <c:lblOffset val="100"/>
        <c:tickLblSkip val="1"/>
        <c:tickMarkSkip val="1"/>
      </c:catAx>
      <c:valAx>
        <c:axId val="626390360"/>
        <c:scaling>
          <c:orientation val="minMax"/>
          <c:max val="1.0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6603992"/>
        <c:crosses val="max"/>
        <c:crossBetween val="between"/>
        <c:majorUnit val="0.2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09A75-A61B-B040-99A7-A3138CF97D31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08DCF821-6F79-4045-BBE4-67152D29D97B}">
      <dgm:prSet phldrT="[Text]"/>
      <dgm:spPr/>
      <dgm:t>
        <a:bodyPr/>
        <a:lstStyle/>
        <a:p>
          <a:r>
            <a:rPr lang="en-US" dirty="0" smtClean="0"/>
            <a:t>Technology Oversupply</a:t>
          </a:r>
          <a:endParaRPr lang="en-US" dirty="0"/>
        </a:p>
      </dgm:t>
    </dgm:pt>
    <dgm:pt modelId="{1F2EDC4E-30E6-BE43-949F-4EF98081832C}" type="parTrans" cxnId="{71EAB16D-4640-694B-A06E-B93354A541E4}">
      <dgm:prSet/>
      <dgm:spPr/>
      <dgm:t>
        <a:bodyPr/>
        <a:lstStyle/>
        <a:p>
          <a:endParaRPr lang="en-US"/>
        </a:p>
      </dgm:t>
    </dgm:pt>
    <dgm:pt modelId="{39FE9839-D6D2-924C-B28B-75F7EDB81944}" type="sibTrans" cxnId="{71EAB16D-4640-694B-A06E-B93354A541E4}">
      <dgm:prSet/>
      <dgm:spPr/>
      <dgm:t>
        <a:bodyPr/>
        <a:lstStyle/>
        <a:p>
          <a:endParaRPr lang="en-US"/>
        </a:p>
      </dgm:t>
    </dgm:pt>
    <dgm:pt modelId="{8AE1FC6A-BE77-554C-A844-C5E8A4FB4666}">
      <dgm:prSet phldrT="[Text]"/>
      <dgm:spPr/>
      <dgm:t>
        <a:bodyPr/>
        <a:lstStyle/>
        <a:p>
          <a:r>
            <a:rPr lang="en-US" dirty="0" smtClean="0"/>
            <a:t>Market Uncertainty</a:t>
          </a:r>
          <a:endParaRPr lang="en-US" dirty="0"/>
        </a:p>
      </dgm:t>
    </dgm:pt>
    <dgm:pt modelId="{994DF317-C247-5843-B67F-621A3D207EA4}" type="parTrans" cxnId="{C3A94B54-BBDA-DF43-9CB7-8593300DDD92}">
      <dgm:prSet/>
      <dgm:spPr/>
      <dgm:t>
        <a:bodyPr/>
        <a:lstStyle/>
        <a:p>
          <a:endParaRPr lang="en-US"/>
        </a:p>
      </dgm:t>
    </dgm:pt>
    <dgm:pt modelId="{D2CE1E10-E76A-164F-ACFE-BB1B8026D203}" type="sibTrans" cxnId="{C3A94B54-BBDA-DF43-9CB7-8593300DDD92}">
      <dgm:prSet/>
      <dgm:spPr/>
      <dgm:t>
        <a:bodyPr/>
        <a:lstStyle/>
        <a:p>
          <a:endParaRPr lang="en-US"/>
        </a:p>
      </dgm:t>
    </dgm:pt>
    <dgm:pt modelId="{5675361D-B700-FD48-AB2E-523833E2A86E}">
      <dgm:prSet phldrT="[Text]"/>
      <dgm:spPr/>
      <dgm:t>
        <a:bodyPr/>
        <a:lstStyle/>
        <a:p>
          <a:r>
            <a:rPr lang="en-US" dirty="0" smtClean="0"/>
            <a:t>Global Competition</a:t>
          </a:r>
          <a:endParaRPr lang="en-US" dirty="0"/>
        </a:p>
      </dgm:t>
    </dgm:pt>
    <dgm:pt modelId="{F0899145-64EA-7048-B2B5-9D682902CF9B}" type="parTrans" cxnId="{58EFE4C2-A076-6B40-800A-7812A0002CA6}">
      <dgm:prSet/>
      <dgm:spPr/>
      <dgm:t>
        <a:bodyPr/>
        <a:lstStyle/>
        <a:p>
          <a:endParaRPr lang="en-US"/>
        </a:p>
      </dgm:t>
    </dgm:pt>
    <dgm:pt modelId="{F40DAC5F-9F72-E047-B7DF-6ACA193EDA0C}" type="sibTrans" cxnId="{58EFE4C2-A076-6B40-800A-7812A0002CA6}">
      <dgm:prSet/>
      <dgm:spPr/>
      <dgm:t>
        <a:bodyPr/>
        <a:lstStyle/>
        <a:p>
          <a:endParaRPr lang="en-US"/>
        </a:p>
      </dgm:t>
    </dgm:pt>
    <dgm:pt modelId="{4D9EF23E-D060-C047-9E34-33D9F08DE248}">
      <dgm:prSet phldrT="[Text]"/>
      <dgm:spPr/>
      <dgm:t>
        <a:bodyPr/>
        <a:lstStyle/>
        <a:p>
          <a:r>
            <a:rPr lang="en-US" dirty="0" smtClean="0"/>
            <a:t>Economic Recession</a:t>
          </a:r>
          <a:endParaRPr lang="en-US" dirty="0"/>
        </a:p>
      </dgm:t>
    </dgm:pt>
    <dgm:pt modelId="{AF5F5F04-7029-EB4C-B4FA-E1340BC1A066}" type="parTrans" cxnId="{EF7C63B4-4CEB-AD41-9F30-97A4BE351ED4}">
      <dgm:prSet/>
      <dgm:spPr/>
      <dgm:t>
        <a:bodyPr/>
        <a:lstStyle/>
        <a:p>
          <a:endParaRPr lang="en-US"/>
        </a:p>
      </dgm:t>
    </dgm:pt>
    <dgm:pt modelId="{B31E065D-B918-6C46-A331-9F8A31077D34}" type="sibTrans" cxnId="{EF7C63B4-4CEB-AD41-9F30-97A4BE351ED4}">
      <dgm:prSet/>
      <dgm:spPr/>
      <dgm:t>
        <a:bodyPr/>
        <a:lstStyle/>
        <a:p>
          <a:endParaRPr lang="en-US"/>
        </a:p>
      </dgm:t>
    </dgm:pt>
    <dgm:pt modelId="{96B1796B-63A6-894A-A3A1-33B1DEBC34FB}">
      <dgm:prSet phldrT="[Text]"/>
      <dgm:spPr/>
      <dgm:t>
        <a:bodyPr/>
        <a:lstStyle/>
        <a:p>
          <a:r>
            <a:rPr lang="en-US" dirty="0" smtClean="0"/>
            <a:t>Everybody Innovates</a:t>
          </a:r>
          <a:endParaRPr lang="en-US" dirty="0"/>
        </a:p>
      </dgm:t>
    </dgm:pt>
    <dgm:pt modelId="{3AFFAA89-1F1E-7348-9E45-57C9DB03262E}" type="parTrans" cxnId="{7D874F15-1B74-3246-BA34-0DD95A997A32}">
      <dgm:prSet/>
      <dgm:spPr/>
      <dgm:t>
        <a:bodyPr/>
        <a:lstStyle/>
        <a:p>
          <a:endParaRPr lang="en-US"/>
        </a:p>
      </dgm:t>
    </dgm:pt>
    <dgm:pt modelId="{45E8BDCC-E6A4-2646-9E49-B2B1C22506D1}" type="sibTrans" cxnId="{7D874F15-1B74-3246-BA34-0DD95A997A32}">
      <dgm:prSet/>
      <dgm:spPr/>
      <dgm:t>
        <a:bodyPr/>
        <a:lstStyle/>
        <a:p>
          <a:endParaRPr lang="en-US"/>
        </a:p>
      </dgm:t>
    </dgm:pt>
    <dgm:pt modelId="{CE363051-A6DE-604C-A460-C1FDA61294F7}">
      <dgm:prSet phldrT="[Text]"/>
      <dgm:spPr/>
      <dgm:t>
        <a:bodyPr/>
        <a:lstStyle/>
        <a:p>
          <a:r>
            <a:rPr lang="en-US" dirty="0" smtClean="0"/>
            <a:t>Technology Paradox</a:t>
          </a:r>
          <a:endParaRPr lang="en-US" dirty="0"/>
        </a:p>
      </dgm:t>
    </dgm:pt>
    <dgm:pt modelId="{06570BF3-616B-7641-9AD9-0176FF2F08D2}" type="parTrans" cxnId="{34A64BA9-4A28-1E4F-B841-0C00C1DB9892}">
      <dgm:prSet/>
      <dgm:spPr/>
      <dgm:t>
        <a:bodyPr/>
        <a:lstStyle/>
        <a:p>
          <a:endParaRPr lang="en-US"/>
        </a:p>
      </dgm:t>
    </dgm:pt>
    <dgm:pt modelId="{A18C7A62-3E16-7C42-BB2D-3D8B4DBD5965}" type="sibTrans" cxnId="{34A64BA9-4A28-1E4F-B841-0C00C1DB9892}">
      <dgm:prSet/>
      <dgm:spPr/>
      <dgm:t>
        <a:bodyPr/>
        <a:lstStyle/>
        <a:p>
          <a:endParaRPr lang="en-US"/>
        </a:p>
      </dgm:t>
    </dgm:pt>
    <dgm:pt modelId="{9940103F-5B43-3547-9B9D-A71CED90C51F}">
      <dgm:prSet phldrT="[Text]"/>
      <dgm:spPr/>
      <dgm:t>
        <a:bodyPr/>
        <a:lstStyle/>
        <a:p>
          <a:r>
            <a:rPr lang="en-US" dirty="0" smtClean="0"/>
            <a:t>Doing More with Less</a:t>
          </a:r>
          <a:endParaRPr lang="en-US" dirty="0"/>
        </a:p>
      </dgm:t>
    </dgm:pt>
    <dgm:pt modelId="{A6F9A036-BA35-B240-9950-C9E9D207D103}" type="parTrans" cxnId="{41D01E07-31A0-A042-BF04-CF7FFF3A0193}">
      <dgm:prSet/>
      <dgm:spPr/>
      <dgm:t>
        <a:bodyPr/>
        <a:lstStyle/>
        <a:p>
          <a:endParaRPr lang="en-US"/>
        </a:p>
      </dgm:t>
    </dgm:pt>
    <dgm:pt modelId="{A37BF36D-F875-8C4D-BAA6-FD8E09429EC4}" type="sibTrans" cxnId="{41D01E07-31A0-A042-BF04-CF7FFF3A0193}">
      <dgm:prSet/>
      <dgm:spPr/>
      <dgm:t>
        <a:bodyPr/>
        <a:lstStyle/>
        <a:p>
          <a:endParaRPr lang="en-US"/>
        </a:p>
      </dgm:t>
    </dgm:pt>
    <dgm:pt modelId="{117BDF96-153D-2B41-BE60-37D4680C39F0}" type="pres">
      <dgm:prSet presAssocID="{04F09A75-A61B-B040-99A7-A3138CF97D31}" presName="compositeShape" presStyleCnt="0">
        <dgm:presLayoutVars>
          <dgm:chMax val="7"/>
          <dgm:dir/>
          <dgm:resizeHandles val="exact"/>
        </dgm:presLayoutVars>
      </dgm:prSet>
      <dgm:spPr/>
    </dgm:pt>
    <dgm:pt modelId="{D0C32294-E2A5-B348-AF47-51C88322CD6E}" type="pres">
      <dgm:prSet presAssocID="{04F09A75-A61B-B040-99A7-A3138CF97D31}" presName="wedge1" presStyleLbl="node1" presStyleIdx="0" presStyleCnt="7"/>
      <dgm:spPr/>
      <dgm:t>
        <a:bodyPr/>
        <a:lstStyle/>
        <a:p>
          <a:endParaRPr lang="en-US"/>
        </a:p>
      </dgm:t>
    </dgm:pt>
    <dgm:pt modelId="{A2EC38D2-1615-6A44-9FE2-E99D6E3FE73B}" type="pres">
      <dgm:prSet presAssocID="{04F09A75-A61B-B040-99A7-A3138CF97D31}" presName="dummy1a" presStyleCnt="0"/>
      <dgm:spPr/>
    </dgm:pt>
    <dgm:pt modelId="{650970AB-CB9F-1441-BEA9-F88DBB299C80}" type="pres">
      <dgm:prSet presAssocID="{04F09A75-A61B-B040-99A7-A3138CF97D31}" presName="dummy1b" presStyleCnt="0"/>
      <dgm:spPr/>
    </dgm:pt>
    <dgm:pt modelId="{990ED7F0-7D9D-C740-85F3-F1E2D0A79D34}" type="pres">
      <dgm:prSet presAssocID="{04F09A75-A61B-B040-99A7-A3138CF97D3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1F0CC-7BA0-4749-9CFC-BC9D273EEF4D}" type="pres">
      <dgm:prSet presAssocID="{04F09A75-A61B-B040-99A7-A3138CF97D31}" presName="wedge2" presStyleLbl="node1" presStyleIdx="1" presStyleCnt="7"/>
      <dgm:spPr/>
      <dgm:t>
        <a:bodyPr/>
        <a:lstStyle/>
        <a:p>
          <a:endParaRPr lang="en-US"/>
        </a:p>
      </dgm:t>
    </dgm:pt>
    <dgm:pt modelId="{DCF73B35-4562-0943-BF5F-25CAF4993C38}" type="pres">
      <dgm:prSet presAssocID="{04F09A75-A61B-B040-99A7-A3138CF97D31}" presName="dummy2a" presStyleCnt="0"/>
      <dgm:spPr/>
    </dgm:pt>
    <dgm:pt modelId="{ABA7E601-3106-B243-BDB4-2903F3F53E35}" type="pres">
      <dgm:prSet presAssocID="{04F09A75-A61B-B040-99A7-A3138CF97D31}" presName="dummy2b" presStyleCnt="0"/>
      <dgm:spPr/>
    </dgm:pt>
    <dgm:pt modelId="{F6A4152E-E86D-8847-ACB7-921E179DEEED}" type="pres">
      <dgm:prSet presAssocID="{04F09A75-A61B-B040-99A7-A3138CF97D3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B6E6-FA4F-824B-BB3B-F544BE444B61}" type="pres">
      <dgm:prSet presAssocID="{04F09A75-A61B-B040-99A7-A3138CF97D31}" presName="wedge3" presStyleLbl="node1" presStyleIdx="2" presStyleCnt="7"/>
      <dgm:spPr/>
      <dgm:t>
        <a:bodyPr/>
        <a:lstStyle/>
        <a:p>
          <a:endParaRPr lang="en-US"/>
        </a:p>
      </dgm:t>
    </dgm:pt>
    <dgm:pt modelId="{AB34B6A8-0A55-C24A-89A3-975AEDAC7166}" type="pres">
      <dgm:prSet presAssocID="{04F09A75-A61B-B040-99A7-A3138CF97D31}" presName="dummy3a" presStyleCnt="0"/>
      <dgm:spPr/>
    </dgm:pt>
    <dgm:pt modelId="{79B909B1-82DD-054C-9428-18A2D52F1496}" type="pres">
      <dgm:prSet presAssocID="{04F09A75-A61B-B040-99A7-A3138CF97D31}" presName="dummy3b" presStyleCnt="0"/>
      <dgm:spPr/>
    </dgm:pt>
    <dgm:pt modelId="{F400B85A-66E9-4E47-8DF1-BD3044FB9E0E}" type="pres">
      <dgm:prSet presAssocID="{04F09A75-A61B-B040-99A7-A3138CF97D3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48BC7-14FA-B547-BD17-85539798B5E3}" type="pres">
      <dgm:prSet presAssocID="{04F09A75-A61B-B040-99A7-A3138CF97D31}" presName="wedge4" presStyleLbl="node1" presStyleIdx="3" presStyleCnt="7"/>
      <dgm:spPr/>
      <dgm:t>
        <a:bodyPr/>
        <a:lstStyle/>
        <a:p>
          <a:endParaRPr lang="en-US"/>
        </a:p>
      </dgm:t>
    </dgm:pt>
    <dgm:pt modelId="{75FAD1C0-CACD-5640-BC6C-04F418DAC416}" type="pres">
      <dgm:prSet presAssocID="{04F09A75-A61B-B040-99A7-A3138CF97D31}" presName="dummy4a" presStyleCnt="0"/>
      <dgm:spPr/>
    </dgm:pt>
    <dgm:pt modelId="{F80728DB-64AE-0D44-8EDA-FF9487F3429C}" type="pres">
      <dgm:prSet presAssocID="{04F09A75-A61B-B040-99A7-A3138CF97D31}" presName="dummy4b" presStyleCnt="0"/>
      <dgm:spPr/>
    </dgm:pt>
    <dgm:pt modelId="{F303FD01-B055-8043-97BA-6773840C5666}" type="pres">
      <dgm:prSet presAssocID="{04F09A75-A61B-B040-99A7-A3138CF97D3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17D10-8483-D44C-9C2A-3E2B12A17661}" type="pres">
      <dgm:prSet presAssocID="{04F09A75-A61B-B040-99A7-A3138CF97D31}" presName="wedge5" presStyleLbl="node1" presStyleIdx="4" presStyleCnt="7"/>
      <dgm:spPr/>
      <dgm:t>
        <a:bodyPr/>
        <a:lstStyle/>
        <a:p>
          <a:endParaRPr lang="en-US"/>
        </a:p>
      </dgm:t>
    </dgm:pt>
    <dgm:pt modelId="{58D11FB1-DEE3-1D42-A48B-F4AC654078B0}" type="pres">
      <dgm:prSet presAssocID="{04F09A75-A61B-B040-99A7-A3138CF97D31}" presName="dummy5a" presStyleCnt="0"/>
      <dgm:spPr/>
    </dgm:pt>
    <dgm:pt modelId="{9B1C6931-592C-604C-99E2-65965A961C06}" type="pres">
      <dgm:prSet presAssocID="{04F09A75-A61B-B040-99A7-A3138CF97D31}" presName="dummy5b" presStyleCnt="0"/>
      <dgm:spPr/>
    </dgm:pt>
    <dgm:pt modelId="{3E05D9AA-EBB9-2F41-934B-2618139FDD10}" type="pres">
      <dgm:prSet presAssocID="{04F09A75-A61B-B040-99A7-A3138CF97D3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4053B-FDA1-AD4B-9835-52768B22AEC6}" type="pres">
      <dgm:prSet presAssocID="{04F09A75-A61B-B040-99A7-A3138CF97D31}" presName="wedge6" presStyleLbl="node1" presStyleIdx="5" presStyleCnt="7"/>
      <dgm:spPr/>
      <dgm:t>
        <a:bodyPr/>
        <a:lstStyle/>
        <a:p>
          <a:endParaRPr lang="en-US"/>
        </a:p>
      </dgm:t>
    </dgm:pt>
    <dgm:pt modelId="{C11C4A74-1B78-1D47-9B6F-B1B41CEDF444}" type="pres">
      <dgm:prSet presAssocID="{04F09A75-A61B-B040-99A7-A3138CF97D31}" presName="dummy6a" presStyleCnt="0"/>
      <dgm:spPr/>
    </dgm:pt>
    <dgm:pt modelId="{E5EC5D2A-9A28-B946-9F71-FD58DFA4856E}" type="pres">
      <dgm:prSet presAssocID="{04F09A75-A61B-B040-99A7-A3138CF97D31}" presName="dummy6b" presStyleCnt="0"/>
      <dgm:spPr/>
    </dgm:pt>
    <dgm:pt modelId="{3EE49013-4D84-114C-96AE-92135A73539A}" type="pres">
      <dgm:prSet presAssocID="{04F09A75-A61B-B040-99A7-A3138CF97D3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F773A-13E3-524A-B5E3-D2017EFEC12F}" type="pres">
      <dgm:prSet presAssocID="{04F09A75-A61B-B040-99A7-A3138CF97D31}" presName="wedge7" presStyleLbl="node1" presStyleIdx="6" presStyleCnt="7"/>
      <dgm:spPr/>
      <dgm:t>
        <a:bodyPr/>
        <a:lstStyle/>
        <a:p>
          <a:endParaRPr lang="en-US"/>
        </a:p>
      </dgm:t>
    </dgm:pt>
    <dgm:pt modelId="{835DB755-BB44-CF4A-9CD6-CA9CA22F3089}" type="pres">
      <dgm:prSet presAssocID="{04F09A75-A61B-B040-99A7-A3138CF97D31}" presName="dummy7a" presStyleCnt="0"/>
      <dgm:spPr/>
    </dgm:pt>
    <dgm:pt modelId="{9028635A-654F-4E45-8291-5F0F40AAF686}" type="pres">
      <dgm:prSet presAssocID="{04F09A75-A61B-B040-99A7-A3138CF97D31}" presName="dummy7b" presStyleCnt="0"/>
      <dgm:spPr/>
    </dgm:pt>
    <dgm:pt modelId="{F21987BC-A666-7D4A-81E6-AC9AA0993A1F}" type="pres">
      <dgm:prSet presAssocID="{04F09A75-A61B-B040-99A7-A3138CF97D3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61934-161D-3B42-AFDD-A89961C8584B}" type="pres">
      <dgm:prSet presAssocID="{39FE9839-D6D2-924C-B28B-75F7EDB81944}" presName="arrowWedge1" presStyleLbl="fgSibTrans2D1" presStyleIdx="0" presStyleCnt="7"/>
      <dgm:spPr/>
    </dgm:pt>
    <dgm:pt modelId="{2238E9A5-29E0-AE45-8AB2-F3861F326F9C}" type="pres">
      <dgm:prSet presAssocID="{D2CE1E10-E76A-164F-ACFE-BB1B8026D203}" presName="arrowWedge2" presStyleLbl="fgSibTrans2D1" presStyleIdx="1" presStyleCnt="7"/>
      <dgm:spPr/>
    </dgm:pt>
    <dgm:pt modelId="{74A886F0-9A58-0343-BA82-DAD1CD4D6D78}" type="pres">
      <dgm:prSet presAssocID="{F40DAC5F-9F72-E047-B7DF-6ACA193EDA0C}" presName="arrowWedge3" presStyleLbl="fgSibTrans2D1" presStyleIdx="2" presStyleCnt="7"/>
      <dgm:spPr/>
    </dgm:pt>
    <dgm:pt modelId="{7238A553-B174-AE4B-BFD5-D58920A5726D}" type="pres">
      <dgm:prSet presAssocID="{45E8BDCC-E6A4-2646-9E49-B2B1C22506D1}" presName="arrowWedge4" presStyleLbl="fgSibTrans2D1" presStyleIdx="3" presStyleCnt="7"/>
      <dgm:spPr/>
    </dgm:pt>
    <dgm:pt modelId="{E4F48B2C-22E9-1848-8A77-B4013FE14436}" type="pres">
      <dgm:prSet presAssocID="{A18C7A62-3E16-7C42-BB2D-3D8B4DBD5965}" presName="arrowWedge5" presStyleLbl="fgSibTrans2D1" presStyleIdx="4" presStyleCnt="7"/>
      <dgm:spPr/>
    </dgm:pt>
    <dgm:pt modelId="{F3D4733D-6E01-2844-8C44-A038DC1BCBC1}" type="pres">
      <dgm:prSet presAssocID="{A37BF36D-F875-8C4D-BAA6-FD8E09429EC4}" presName="arrowWedge6" presStyleLbl="fgSibTrans2D1" presStyleIdx="5" presStyleCnt="7"/>
      <dgm:spPr/>
    </dgm:pt>
    <dgm:pt modelId="{85844CA8-83E2-1249-9FE6-ED375A2D461D}" type="pres">
      <dgm:prSet presAssocID="{B31E065D-B918-6C46-A331-9F8A31077D34}" presName="arrowWedge7" presStyleLbl="fgSibTrans2D1" presStyleIdx="6" presStyleCnt="7"/>
      <dgm:spPr/>
    </dgm:pt>
  </dgm:ptLst>
  <dgm:cxnLst>
    <dgm:cxn modelId="{1688CCDE-2ED4-5E4A-84AA-D6B7FF57C445}" type="presOf" srcId="{8AE1FC6A-BE77-554C-A844-C5E8A4FB4666}" destId="{F6A4152E-E86D-8847-ACB7-921E179DEEED}" srcOrd="1" destOrd="0" presId="urn:microsoft.com/office/officeart/2005/8/layout/cycle8"/>
    <dgm:cxn modelId="{41D01E07-31A0-A042-BF04-CF7FFF3A0193}" srcId="{04F09A75-A61B-B040-99A7-A3138CF97D31}" destId="{9940103F-5B43-3547-9B9D-A71CED90C51F}" srcOrd="5" destOrd="0" parTransId="{A6F9A036-BA35-B240-9950-C9E9D207D103}" sibTransId="{A37BF36D-F875-8C4D-BAA6-FD8E09429EC4}"/>
    <dgm:cxn modelId="{EF7C63B4-4CEB-AD41-9F30-97A4BE351ED4}" srcId="{04F09A75-A61B-B040-99A7-A3138CF97D31}" destId="{4D9EF23E-D060-C047-9E34-33D9F08DE248}" srcOrd="6" destOrd="0" parTransId="{AF5F5F04-7029-EB4C-B4FA-E1340BC1A066}" sibTransId="{B31E065D-B918-6C46-A331-9F8A31077D34}"/>
    <dgm:cxn modelId="{58EFE4C2-A076-6B40-800A-7812A0002CA6}" srcId="{04F09A75-A61B-B040-99A7-A3138CF97D31}" destId="{5675361D-B700-FD48-AB2E-523833E2A86E}" srcOrd="2" destOrd="0" parTransId="{F0899145-64EA-7048-B2B5-9D682902CF9B}" sibTransId="{F40DAC5F-9F72-E047-B7DF-6ACA193EDA0C}"/>
    <dgm:cxn modelId="{AF3C4E07-6245-3C46-B1C1-AA13D16B3D70}" type="presOf" srcId="{4D9EF23E-D060-C047-9E34-33D9F08DE248}" destId="{F21987BC-A666-7D4A-81E6-AC9AA0993A1F}" srcOrd="1" destOrd="0" presId="urn:microsoft.com/office/officeart/2005/8/layout/cycle8"/>
    <dgm:cxn modelId="{6A909F46-3D38-5947-8ADC-CEE9BED66673}" type="presOf" srcId="{5675361D-B700-FD48-AB2E-523833E2A86E}" destId="{4E39B6E6-FA4F-824B-BB3B-F544BE444B61}" srcOrd="0" destOrd="0" presId="urn:microsoft.com/office/officeart/2005/8/layout/cycle8"/>
    <dgm:cxn modelId="{C3A94B54-BBDA-DF43-9CB7-8593300DDD92}" srcId="{04F09A75-A61B-B040-99A7-A3138CF97D31}" destId="{8AE1FC6A-BE77-554C-A844-C5E8A4FB4666}" srcOrd="1" destOrd="0" parTransId="{994DF317-C247-5843-B67F-621A3D207EA4}" sibTransId="{D2CE1E10-E76A-164F-ACFE-BB1B8026D203}"/>
    <dgm:cxn modelId="{71EAB16D-4640-694B-A06E-B93354A541E4}" srcId="{04F09A75-A61B-B040-99A7-A3138CF97D31}" destId="{08DCF821-6F79-4045-BBE4-67152D29D97B}" srcOrd="0" destOrd="0" parTransId="{1F2EDC4E-30E6-BE43-949F-4EF98081832C}" sibTransId="{39FE9839-D6D2-924C-B28B-75F7EDB81944}"/>
    <dgm:cxn modelId="{BAA5B328-32EB-BC45-9270-2BB4EE46AE58}" type="presOf" srcId="{5675361D-B700-FD48-AB2E-523833E2A86E}" destId="{F400B85A-66E9-4E47-8DF1-BD3044FB9E0E}" srcOrd="1" destOrd="0" presId="urn:microsoft.com/office/officeart/2005/8/layout/cycle8"/>
    <dgm:cxn modelId="{652EE5B5-BC38-4A4A-8B31-A098534DF44D}" type="presOf" srcId="{4D9EF23E-D060-C047-9E34-33D9F08DE248}" destId="{13CF773A-13E3-524A-B5E3-D2017EFEC12F}" srcOrd="0" destOrd="0" presId="urn:microsoft.com/office/officeart/2005/8/layout/cycle8"/>
    <dgm:cxn modelId="{06F88593-3757-2649-95D5-81076B30ACBA}" type="presOf" srcId="{04F09A75-A61B-B040-99A7-A3138CF97D31}" destId="{117BDF96-153D-2B41-BE60-37D4680C39F0}" srcOrd="0" destOrd="0" presId="urn:microsoft.com/office/officeart/2005/8/layout/cycle8"/>
    <dgm:cxn modelId="{A301C9E5-92E8-6243-8FD0-D9D907287347}" type="presOf" srcId="{08DCF821-6F79-4045-BBE4-67152D29D97B}" destId="{D0C32294-E2A5-B348-AF47-51C88322CD6E}" srcOrd="0" destOrd="0" presId="urn:microsoft.com/office/officeart/2005/8/layout/cycle8"/>
    <dgm:cxn modelId="{7D874F15-1B74-3246-BA34-0DD95A997A32}" srcId="{04F09A75-A61B-B040-99A7-A3138CF97D31}" destId="{96B1796B-63A6-894A-A3A1-33B1DEBC34FB}" srcOrd="3" destOrd="0" parTransId="{3AFFAA89-1F1E-7348-9E45-57C9DB03262E}" sibTransId="{45E8BDCC-E6A4-2646-9E49-B2B1C22506D1}"/>
    <dgm:cxn modelId="{34A64BA9-4A28-1E4F-B841-0C00C1DB9892}" srcId="{04F09A75-A61B-B040-99A7-A3138CF97D31}" destId="{CE363051-A6DE-604C-A460-C1FDA61294F7}" srcOrd="4" destOrd="0" parTransId="{06570BF3-616B-7641-9AD9-0176FF2F08D2}" sibTransId="{A18C7A62-3E16-7C42-BB2D-3D8B4DBD5965}"/>
    <dgm:cxn modelId="{B69019E5-E6C7-9B4F-8FF1-B084CFD011A2}" type="presOf" srcId="{CE363051-A6DE-604C-A460-C1FDA61294F7}" destId="{3E05D9AA-EBB9-2F41-934B-2618139FDD10}" srcOrd="1" destOrd="0" presId="urn:microsoft.com/office/officeart/2005/8/layout/cycle8"/>
    <dgm:cxn modelId="{AD8750D8-85E2-8742-800A-AC4B7166C35E}" type="presOf" srcId="{8AE1FC6A-BE77-554C-A844-C5E8A4FB4666}" destId="{EB01F0CC-7BA0-4749-9CFC-BC9D273EEF4D}" srcOrd="0" destOrd="0" presId="urn:microsoft.com/office/officeart/2005/8/layout/cycle8"/>
    <dgm:cxn modelId="{AEDBB67E-270F-7842-8DC4-7551A7CCBDB1}" type="presOf" srcId="{CE363051-A6DE-604C-A460-C1FDA61294F7}" destId="{90F17D10-8483-D44C-9C2A-3E2B12A17661}" srcOrd="0" destOrd="0" presId="urn:microsoft.com/office/officeart/2005/8/layout/cycle8"/>
    <dgm:cxn modelId="{9F083373-0ACF-374E-8E57-BE1DD5A69548}" type="presOf" srcId="{9940103F-5B43-3547-9B9D-A71CED90C51F}" destId="{93A4053B-FDA1-AD4B-9835-52768B22AEC6}" srcOrd="0" destOrd="0" presId="urn:microsoft.com/office/officeart/2005/8/layout/cycle8"/>
    <dgm:cxn modelId="{C80608E3-0E03-CD4E-90A8-2C677A45D549}" type="presOf" srcId="{08DCF821-6F79-4045-BBE4-67152D29D97B}" destId="{990ED7F0-7D9D-C740-85F3-F1E2D0A79D34}" srcOrd="1" destOrd="0" presId="urn:microsoft.com/office/officeart/2005/8/layout/cycle8"/>
    <dgm:cxn modelId="{1930BAD5-2027-E640-A733-C5693FDA2F7D}" type="presOf" srcId="{96B1796B-63A6-894A-A3A1-33B1DEBC34FB}" destId="{CBC48BC7-14FA-B547-BD17-85539798B5E3}" srcOrd="0" destOrd="0" presId="urn:microsoft.com/office/officeart/2005/8/layout/cycle8"/>
    <dgm:cxn modelId="{DD33C8FD-6B0C-4D45-949C-3203E0FFDEBD}" type="presOf" srcId="{9940103F-5B43-3547-9B9D-A71CED90C51F}" destId="{3EE49013-4D84-114C-96AE-92135A73539A}" srcOrd="1" destOrd="0" presId="urn:microsoft.com/office/officeart/2005/8/layout/cycle8"/>
    <dgm:cxn modelId="{3E0B5F53-B667-D144-9062-B410536CAC82}" type="presOf" srcId="{96B1796B-63A6-894A-A3A1-33B1DEBC34FB}" destId="{F303FD01-B055-8043-97BA-6773840C5666}" srcOrd="1" destOrd="0" presId="urn:microsoft.com/office/officeart/2005/8/layout/cycle8"/>
    <dgm:cxn modelId="{F94F5413-7481-4746-AB02-C38350363D1C}" type="presParOf" srcId="{117BDF96-153D-2B41-BE60-37D4680C39F0}" destId="{D0C32294-E2A5-B348-AF47-51C88322CD6E}" srcOrd="0" destOrd="0" presId="urn:microsoft.com/office/officeart/2005/8/layout/cycle8"/>
    <dgm:cxn modelId="{FB0EA265-834B-4B44-9961-D7021F2ABBA9}" type="presParOf" srcId="{117BDF96-153D-2B41-BE60-37D4680C39F0}" destId="{A2EC38D2-1615-6A44-9FE2-E99D6E3FE73B}" srcOrd="1" destOrd="0" presId="urn:microsoft.com/office/officeart/2005/8/layout/cycle8"/>
    <dgm:cxn modelId="{ED1DF408-0CD9-EB4C-8AA7-CFE0619D8F0A}" type="presParOf" srcId="{117BDF96-153D-2B41-BE60-37D4680C39F0}" destId="{650970AB-CB9F-1441-BEA9-F88DBB299C80}" srcOrd="2" destOrd="0" presId="urn:microsoft.com/office/officeart/2005/8/layout/cycle8"/>
    <dgm:cxn modelId="{BE928FC7-2632-0240-9BD6-94A827037D7F}" type="presParOf" srcId="{117BDF96-153D-2B41-BE60-37D4680C39F0}" destId="{990ED7F0-7D9D-C740-85F3-F1E2D0A79D34}" srcOrd="3" destOrd="0" presId="urn:microsoft.com/office/officeart/2005/8/layout/cycle8"/>
    <dgm:cxn modelId="{43EF123B-0166-4446-A6B1-BBC01BB06D40}" type="presParOf" srcId="{117BDF96-153D-2B41-BE60-37D4680C39F0}" destId="{EB01F0CC-7BA0-4749-9CFC-BC9D273EEF4D}" srcOrd="4" destOrd="0" presId="urn:microsoft.com/office/officeart/2005/8/layout/cycle8"/>
    <dgm:cxn modelId="{9E2E331F-B009-F44A-80E4-6FB912A3FA1B}" type="presParOf" srcId="{117BDF96-153D-2B41-BE60-37D4680C39F0}" destId="{DCF73B35-4562-0943-BF5F-25CAF4993C38}" srcOrd="5" destOrd="0" presId="urn:microsoft.com/office/officeart/2005/8/layout/cycle8"/>
    <dgm:cxn modelId="{A6B4B66B-ED1B-A145-9878-CC1C75E800D1}" type="presParOf" srcId="{117BDF96-153D-2B41-BE60-37D4680C39F0}" destId="{ABA7E601-3106-B243-BDB4-2903F3F53E35}" srcOrd="6" destOrd="0" presId="urn:microsoft.com/office/officeart/2005/8/layout/cycle8"/>
    <dgm:cxn modelId="{EB491B72-D514-1346-9101-BEF9E1FC594F}" type="presParOf" srcId="{117BDF96-153D-2B41-BE60-37D4680C39F0}" destId="{F6A4152E-E86D-8847-ACB7-921E179DEEED}" srcOrd="7" destOrd="0" presId="urn:microsoft.com/office/officeart/2005/8/layout/cycle8"/>
    <dgm:cxn modelId="{7EE96AAB-86E7-9A48-990D-C7C36964BD04}" type="presParOf" srcId="{117BDF96-153D-2B41-BE60-37D4680C39F0}" destId="{4E39B6E6-FA4F-824B-BB3B-F544BE444B61}" srcOrd="8" destOrd="0" presId="urn:microsoft.com/office/officeart/2005/8/layout/cycle8"/>
    <dgm:cxn modelId="{09E9566F-2749-8443-BA2E-48537BEFF2E8}" type="presParOf" srcId="{117BDF96-153D-2B41-BE60-37D4680C39F0}" destId="{AB34B6A8-0A55-C24A-89A3-975AEDAC7166}" srcOrd="9" destOrd="0" presId="urn:microsoft.com/office/officeart/2005/8/layout/cycle8"/>
    <dgm:cxn modelId="{01B56B90-957F-8E4C-8946-8315F75D7531}" type="presParOf" srcId="{117BDF96-153D-2B41-BE60-37D4680C39F0}" destId="{79B909B1-82DD-054C-9428-18A2D52F1496}" srcOrd="10" destOrd="0" presId="urn:microsoft.com/office/officeart/2005/8/layout/cycle8"/>
    <dgm:cxn modelId="{3E6A5B34-3C51-6448-BEA4-16462C2B96A4}" type="presParOf" srcId="{117BDF96-153D-2B41-BE60-37D4680C39F0}" destId="{F400B85A-66E9-4E47-8DF1-BD3044FB9E0E}" srcOrd="11" destOrd="0" presId="urn:microsoft.com/office/officeart/2005/8/layout/cycle8"/>
    <dgm:cxn modelId="{CB9C5E3C-AFE3-6B47-BF48-1FF380F4A1F0}" type="presParOf" srcId="{117BDF96-153D-2B41-BE60-37D4680C39F0}" destId="{CBC48BC7-14FA-B547-BD17-85539798B5E3}" srcOrd="12" destOrd="0" presId="urn:microsoft.com/office/officeart/2005/8/layout/cycle8"/>
    <dgm:cxn modelId="{FD2B8997-954F-974D-8CE7-C560FB03FCB5}" type="presParOf" srcId="{117BDF96-153D-2B41-BE60-37D4680C39F0}" destId="{75FAD1C0-CACD-5640-BC6C-04F418DAC416}" srcOrd="13" destOrd="0" presId="urn:microsoft.com/office/officeart/2005/8/layout/cycle8"/>
    <dgm:cxn modelId="{CD3BDF82-EB55-714F-B3A4-977BD6B73E83}" type="presParOf" srcId="{117BDF96-153D-2B41-BE60-37D4680C39F0}" destId="{F80728DB-64AE-0D44-8EDA-FF9487F3429C}" srcOrd="14" destOrd="0" presId="urn:microsoft.com/office/officeart/2005/8/layout/cycle8"/>
    <dgm:cxn modelId="{6454BFB4-25E8-0647-836B-1B2689E873D8}" type="presParOf" srcId="{117BDF96-153D-2B41-BE60-37D4680C39F0}" destId="{F303FD01-B055-8043-97BA-6773840C5666}" srcOrd="15" destOrd="0" presId="urn:microsoft.com/office/officeart/2005/8/layout/cycle8"/>
    <dgm:cxn modelId="{A825D3E8-21FC-1547-9DC8-577AF0ED1984}" type="presParOf" srcId="{117BDF96-153D-2B41-BE60-37D4680C39F0}" destId="{90F17D10-8483-D44C-9C2A-3E2B12A17661}" srcOrd="16" destOrd="0" presId="urn:microsoft.com/office/officeart/2005/8/layout/cycle8"/>
    <dgm:cxn modelId="{D3DEF1A1-191D-C048-8D5F-32C63B752393}" type="presParOf" srcId="{117BDF96-153D-2B41-BE60-37D4680C39F0}" destId="{58D11FB1-DEE3-1D42-A48B-F4AC654078B0}" srcOrd="17" destOrd="0" presId="urn:microsoft.com/office/officeart/2005/8/layout/cycle8"/>
    <dgm:cxn modelId="{2ABA88E3-94BC-4B4F-B631-C122679C42C9}" type="presParOf" srcId="{117BDF96-153D-2B41-BE60-37D4680C39F0}" destId="{9B1C6931-592C-604C-99E2-65965A961C06}" srcOrd="18" destOrd="0" presId="urn:microsoft.com/office/officeart/2005/8/layout/cycle8"/>
    <dgm:cxn modelId="{EE477B65-E6AE-EB45-ACB5-9AFE3C02187E}" type="presParOf" srcId="{117BDF96-153D-2B41-BE60-37D4680C39F0}" destId="{3E05D9AA-EBB9-2F41-934B-2618139FDD10}" srcOrd="19" destOrd="0" presId="urn:microsoft.com/office/officeart/2005/8/layout/cycle8"/>
    <dgm:cxn modelId="{9A77D5BE-C9D5-544E-9079-491842A87A29}" type="presParOf" srcId="{117BDF96-153D-2B41-BE60-37D4680C39F0}" destId="{93A4053B-FDA1-AD4B-9835-52768B22AEC6}" srcOrd="20" destOrd="0" presId="urn:microsoft.com/office/officeart/2005/8/layout/cycle8"/>
    <dgm:cxn modelId="{E43497A4-341C-0D44-9A56-10A134065269}" type="presParOf" srcId="{117BDF96-153D-2B41-BE60-37D4680C39F0}" destId="{C11C4A74-1B78-1D47-9B6F-B1B41CEDF444}" srcOrd="21" destOrd="0" presId="urn:microsoft.com/office/officeart/2005/8/layout/cycle8"/>
    <dgm:cxn modelId="{E3C9961E-8938-FC48-A50E-45A0A430A086}" type="presParOf" srcId="{117BDF96-153D-2B41-BE60-37D4680C39F0}" destId="{E5EC5D2A-9A28-B946-9F71-FD58DFA4856E}" srcOrd="22" destOrd="0" presId="urn:microsoft.com/office/officeart/2005/8/layout/cycle8"/>
    <dgm:cxn modelId="{454D4ACF-4479-5E44-A4F8-9C3146152DE8}" type="presParOf" srcId="{117BDF96-153D-2B41-BE60-37D4680C39F0}" destId="{3EE49013-4D84-114C-96AE-92135A73539A}" srcOrd="23" destOrd="0" presId="urn:microsoft.com/office/officeart/2005/8/layout/cycle8"/>
    <dgm:cxn modelId="{AD193562-ED64-2E41-B5C4-2BA53A6A4ABA}" type="presParOf" srcId="{117BDF96-153D-2B41-BE60-37D4680C39F0}" destId="{13CF773A-13E3-524A-B5E3-D2017EFEC12F}" srcOrd="24" destOrd="0" presId="urn:microsoft.com/office/officeart/2005/8/layout/cycle8"/>
    <dgm:cxn modelId="{6436360E-98CC-F747-8C59-5522EF430ABC}" type="presParOf" srcId="{117BDF96-153D-2B41-BE60-37D4680C39F0}" destId="{835DB755-BB44-CF4A-9CD6-CA9CA22F3089}" srcOrd="25" destOrd="0" presId="urn:microsoft.com/office/officeart/2005/8/layout/cycle8"/>
    <dgm:cxn modelId="{EB46CF71-6FEE-0A4D-9DDD-B1C4926CE7EF}" type="presParOf" srcId="{117BDF96-153D-2B41-BE60-37D4680C39F0}" destId="{9028635A-654F-4E45-8291-5F0F40AAF686}" srcOrd="26" destOrd="0" presId="urn:microsoft.com/office/officeart/2005/8/layout/cycle8"/>
    <dgm:cxn modelId="{A1CD6A9B-E334-C34F-B2FF-C4AC89799EE1}" type="presParOf" srcId="{117BDF96-153D-2B41-BE60-37D4680C39F0}" destId="{F21987BC-A666-7D4A-81E6-AC9AA0993A1F}" srcOrd="27" destOrd="0" presId="urn:microsoft.com/office/officeart/2005/8/layout/cycle8"/>
    <dgm:cxn modelId="{30243870-B452-5442-BEEF-1DE45128E553}" type="presParOf" srcId="{117BDF96-153D-2B41-BE60-37D4680C39F0}" destId="{F5B61934-161D-3B42-AFDD-A89961C8584B}" srcOrd="28" destOrd="0" presId="urn:microsoft.com/office/officeart/2005/8/layout/cycle8"/>
    <dgm:cxn modelId="{6DDFB779-5954-DA4A-9A51-DBEA91CDE596}" type="presParOf" srcId="{117BDF96-153D-2B41-BE60-37D4680C39F0}" destId="{2238E9A5-29E0-AE45-8AB2-F3861F326F9C}" srcOrd="29" destOrd="0" presId="urn:microsoft.com/office/officeart/2005/8/layout/cycle8"/>
    <dgm:cxn modelId="{3AA1F398-2EE4-E846-9E96-414DCB7D10AA}" type="presParOf" srcId="{117BDF96-153D-2B41-BE60-37D4680C39F0}" destId="{74A886F0-9A58-0343-BA82-DAD1CD4D6D78}" srcOrd="30" destOrd="0" presId="urn:microsoft.com/office/officeart/2005/8/layout/cycle8"/>
    <dgm:cxn modelId="{5BABCDA3-B165-564C-9737-8DBBA1A84F6B}" type="presParOf" srcId="{117BDF96-153D-2B41-BE60-37D4680C39F0}" destId="{7238A553-B174-AE4B-BFD5-D58920A5726D}" srcOrd="31" destOrd="0" presId="urn:microsoft.com/office/officeart/2005/8/layout/cycle8"/>
    <dgm:cxn modelId="{2CCA12CD-7AB6-6B46-B77C-17FC8188175D}" type="presParOf" srcId="{117BDF96-153D-2B41-BE60-37D4680C39F0}" destId="{E4F48B2C-22E9-1848-8A77-B4013FE14436}" srcOrd="32" destOrd="0" presId="urn:microsoft.com/office/officeart/2005/8/layout/cycle8"/>
    <dgm:cxn modelId="{FEBC1507-8BA5-354B-9470-BB70DEF69DB9}" type="presParOf" srcId="{117BDF96-153D-2B41-BE60-37D4680C39F0}" destId="{F3D4733D-6E01-2844-8C44-A038DC1BCBC1}" srcOrd="33" destOrd="0" presId="urn:microsoft.com/office/officeart/2005/8/layout/cycle8"/>
    <dgm:cxn modelId="{855C2757-1E32-3047-8CB0-ADEC9BC2A45C}" type="presParOf" srcId="{117BDF96-153D-2B41-BE60-37D4680C39F0}" destId="{85844CA8-83E2-1249-9FE6-ED375A2D461D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A746B-A793-514A-9210-F833C6F8CAB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A79F7-E90A-E04C-9DEE-EA7E453AA6C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High quality</a:t>
          </a:r>
        </a:p>
        <a:p>
          <a:r>
            <a:rPr lang="en-US" sz="1400" dirty="0" smtClean="0">
              <a:solidFill>
                <a:srgbClr val="000000"/>
              </a:solidFill>
            </a:rPr>
            <a:t>open source</a:t>
          </a:r>
        </a:p>
        <a:p>
          <a:r>
            <a:rPr lang="en-US" sz="1400" dirty="0" smtClean="0">
              <a:solidFill>
                <a:srgbClr val="000000"/>
              </a:solidFill>
            </a:rPr>
            <a:t>SW</a:t>
          </a:r>
          <a:endParaRPr lang="en-US" sz="1400" dirty="0">
            <a:solidFill>
              <a:srgbClr val="000000"/>
            </a:solidFill>
          </a:endParaRPr>
        </a:p>
      </dgm:t>
    </dgm:pt>
    <dgm:pt modelId="{994777C0-81EE-894A-9C46-6916F67F8CD2}" type="parTrans" cxnId="{EEDABE9D-FD2B-A24A-B944-57B92D4437B9}">
      <dgm:prSet/>
      <dgm:spPr/>
      <dgm:t>
        <a:bodyPr/>
        <a:lstStyle/>
        <a:p>
          <a:endParaRPr lang="en-US" sz="1200"/>
        </a:p>
      </dgm:t>
    </dgm:pt>
    <dgm:pt modelId="{DB23A52F-A495-1F4F-8416-7E9D666E2BD0}" type="sibTrans" cxnId="{EEDABE9D-FD2B-A24A-B944-57B92D4437B9}">
      <dgm:prSet custT="1"/>
      <dgm:spPr/>
      <dgm:t>
        <a:bodyPr/>
        <a:lstStyle/>
        <a:p>
          <a:endParaRPr lang="en-US" sz="1200"/>
        </a:p>
      </dgm:t>
    </dgm:pt>
    <dgm:pt modelId="{B0B2DC18-A89B-F44B-8765-1FE8FF9C2BE8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>
              <a:solidFill>
                <a:srgbClr val="000000"/>
              </a:solidFill>
            </a:rPr>
            <a:t>High quality</a:t>
          </a:r>
        </a:p>
        <a:p>
          <a:r>
            <a:rPr lang="en-US" sz="1300" dirty="0" smtClean="0">
              <a:solidFill>
                <a:srgbClr val="000000"/>
              </a:solidFill>
            </a:rPr>
            <a:t>open source</a:t>
          </a:r>
        </a:p>
        <a:p>
          <a:r>
            <a:rPr lang="en-US" sz="1200" dirty="0" smtClean="0">
              <a:solidFill>
                <a:srgbClr val="000000"/>
              </a:solidFill>
            </a:rPr>
            <a:t>‘Whole Product’</a:t>
          </a:r>
          <a:endParaRPr lang="en-US" sz="1200" dirty="0">
            <a:solidFill>
              <a:srgbClr val="000000"/>
            </a:solidFill>
          </a:endParaRPr>
        </a:p>
      </dgm:t>
    </dgm:pt>
    <dgm:pt modelId="{36FA9C08-2755-8949-9CB0-3EB7B2AA3C32}" type="parTrans" cxnId="{810F4EA7-F32E-BB48-88C8-0186B9826078}">
      <dgm:prSet/>
      <dgm:spPr/>
      <dgm:t>
        <a:bodyPr/>
        <a:lstStyle/>
        <a:p>
          <a:endParaRPr lang="en-US" sz="1200"/>
        </a:p>
      </dgm:t>
    </dgm:pt>
    <dgm:pt modelId="{185C4441-6588-994D-98DF-9B1772FD4B9C}" type="sibTrans" cxnId="{810F4EA7-F32E-BB48-88C8-0186B9826078}">
      <dgm:prSet custT="1"/>
      <dgm:spPr/>
      <dgm:t>
        <a:bodyPr/>
        <a:lstStyle/>
        <a:p>
          <a:endParaRPr lang="en-US" sz="1200"/>
        </a:p>
      </dgm:t>
    </dgm:pt>
    <dgm:pt modelId="{2B0F5890-7C93-7244-BA94-588A2C9D098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Attract</a:t>
          </a:r>
        </a:p>
        <a:p>
          <a:r>
            <a:rPr lang="en-US" sz="1400" dirty="0" smtClean="0">
              <a:solidFill>
                <a:srgbClr val="000000"/>
              </a:solidFill>
            </a:rPr>
            <a:t>more</a:t>
          </a:r>
        </a:p>
        <a:p>
          <a:r>
            <a:rPr lang="en-US" sz="1400" dirty="0" smtClean="0">
              <a:solidFill>
                <a:srgbClr val="000000"/>
              </a:solidFill>
            </a:rPr>
            <a:t> customers</a:t>
          </a:r>
          <a:endParaRPr lang="en-US" sz="1200" dirty="0"/>
        </a:p>
      </dgm:t>
    </dgm:pt>
    <dgm:pt modelId="{CED670F5-35C6-7540-BDF2-DC758C6B369A}" type="parTrans" cxnId="{C8D468EF-40DB-4545-8FC8-5445D5598D19}">
      <dgm:prSet/>
      <dgm:spPr/>
      <dgm:t>
        <a:bodyPr/>
        <a:lstStyle/>
        <a:p>
          <a:endParaRPr lang="en-US" sz="1200"/>
        </a:p>
      </dgm:t>
    </dgm:pt>
    <dgm:pt modelId="{D7DD60D6-D799-2C47-9E07-888CD0583171}" type="sibTrans" cxnId="{C8D468EF-40DB-4545-8FC8-5445D5598D19}">
      <dgm:prSet custT="1"/>
      <dgm:spPr/>
      <dgm:t>
        <a:bodyPr/>
        <a:lstStyle/>
        <a:p>
          <a:endParaRPr lang="en-US" sz="1200"/>
        </a:p>
      </dgm:t>
    </dgm:pt>
    <dgm:pt modelId="{2C7E00C8-EDD0-6445-9007-42050E26FB3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en-US" sz="1200" dirty="0" smtClean="0">
              <a:solidFill>
                <a:srgbClr val="000000"/>
              </a:solidFill>
            </a:rPr>
            <a:t>Business growth </a:t>
          </a:r>
        </a:p>
        <a:p>
          <a:r>
            <a:rPr lang="en-US" sz="1200" dirty="0" smtClean="0">
              <a:solidFill>
                <a:srgbClr val="000000"/>
              </a:solidFill>
            </a:rPr>
            <a:t>&amp;</a:t>
          </a:r>
        </a:p>
        <a:p>
          <a:r>
            <a:rPr lang="en-US" sz="1200" dirty="0" smtClean="0">
              <a:solidFill>
                <a:srgbClr val="000000"/>
              </a:solidFill>
            </a:rPr>
            <a:t>Contribution  to community</a:t>
          </a:r>
        </a:p>
        <a:p>
          <a:endParaRPr lang="en-US" sz="1200" dirty="0" smtClean="0"/>
        </a:p>
      </dgm:t>
    </dgm:pt>
    <dgm:pt modelId="{F1C2CB5B-E800-134D-A14C-E1E1180F6060}" type="parTrans" cxnId="{278DA94F-FDA0-894C-AA60-0C488A812FDA}">
      <dgm:prSet/>
      <dgm:spPr/>
      <dgm:t>
        <a:bodyPr/>
        <a:lstStyle/>
        <a:p>
          <a:endParaRPr lang="en-US" sz="1200"/>
        </a:p>
      </dgm:t>
    </dgm:pt>
    <dgm:pt modelId="{D1339C1C-8AB7-7B4C-AC30-7E5D9D78DD8C}" type="sibTrans" cxnId="{278DA94F-FDA0-894C-AA60-0C488A812FDA}">
      <dgm:prSet custT="1"/>
      <dgm:spPr/>
      <dgm:t>
        <a:bodyPr/>
        <a:lstStyle/>
        <a:p>
          <a:endParaRPr lang="en-US" sz="1200"/>
        </a:p>
      </dgm:t>
    </dgm:pt>
    <dgm:pt modelId="{FFE29F0A-7CB6-0146-AB51-C1DA8CC59E3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Growth</a:t>
          </a:r>
        </a:p>
        <a:p>
          <a:r>
            <a:rPr lang="en-US" sz="1400" dirty="0" smtClean="0">
              <a:solidFill>
                <a:srgbClr val="000000"/>
              </a:solidFill>
            </a:rPr>
            <a:t>Of</a:t>
          </a:r>
        </a:p>
        <a:p>
          <a:r>
            <a:rPr lang="en-US" sz="1400" dirty="0" smtClean="0">
              <a:solidFill>
                <a:srgbClr val="000000"/>
              </a:solidFill>
            </a:rPr>
            <a:t>Community</a:t>
          </a:r>
          <a:endParaRPr lang="en-US" sz="1400" dirty="0">
            <a:solidFill>
              <a:srgbClr val="000000"/>
            </a:solidFill>
          </a:endParaRPr>
        </a:p>
      </dgm:t>
    </dgm:pt>
    <dgm:pt modelId="{69148150-9B9E-3A4E-A5C9-ECFECDDE0BAD}" type="parTrans" cxnId="{B14DF303-AEFD-9D4D-A582-0B33689AF8A2}">
      <dgm:prSet/>
      <dgm:spPr/>
      <dgm:t>
        <a:bodyPr/>
        <a:lstStyle/>
        <a:p>
          <a:endParaRPr lang="en-US" sz="1200"/>
        </a:p>
      </dgm:t>
    </dgm:pt>
    <dgm:pt modelId="{A32CA421-2C67-6D43-BDBD-C229FB34D4FB}" type="sibTrans" cxnId="{B14DF303-AEFD-9D4D-A582-0B33689AF8A2}">
      <dgm:prSet custT="1"/>
      <dgm:spPr/>
      <dgm:t>
        <a:bodyPr/>
        <a:lstStyle/>
        <a:p>
          <a:endParaRPr lang="en-US" sz="1200"/>
        </a:p>
      </dgm:t>
    </dgm:pt>
    <dgm:pt modelId="{AA987F0C-0C14-5A48-9FAD-34D2DF61BD2C}" type="pres">
      <dgm:prSet presAssocID="{725A746B-A793-514A-9210-F833C6F8CA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016A4-116B-0C40-AF72-A56BED7C4CB5}" type="pres">
      <dgm:prSet presAssocID="{9A3A79F7-E90A-E04C-9DEE-EA7E453AA6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5F92D-65E4-874E-AA5C-AA94E444D7FE}" type="pres">
      <dgm:prSet presAssocID="{DB23A52F-A495-1F4F-8416-7E9D666E2B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7C5CE16-6A26-CA49-9B21-F2E818C38628}" type="pres">
      <dgm:prSet presAssocID="{DB23A52F-A495-1F4F-8416-7E9D666E2B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5231B13-92C1-1A4C-986B-CC5FDF209EA0}" type="pres">
      <dgm:prSet presAssocID="{B0B2DC18-A89B-F44B-8765-1FE8FF9C2B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B6921-3A60-2047-946E-3A99DE06468A}" type="pres">
      <dgm:prSet presAssocID="{185C4441-6588-994D-98DF-9B1772FD4B9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A8470C9-191E-3144-8714-0C0A10231B16}" type="pres">
      <dgm:prSet presAssocID="{185C4441-6588-994D-98DF-9B1772FD4B9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1F8DF56-197E-BD47-B155-675EBCB3D458}" type="pres">
      <dgm:prSet presAssocID="{2B0F5890-7C93-7244-BA94-588A2C9D09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D9E67-2CCA-2444-AA15-AE4FA3A45239}" type="pres">
      <dgm:prSet presAssocID="{D7DD60D6-D799-2C47-9E07-888CD058317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66E6D8-1669-9F49-B46D-FCABE39777A4}" type="pres">
      <dgm:prSet presAssocID="{D7DD60D6-D799-2C47-9E07-888CD058317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6270EDE-6689-8046-BE91-94406CACD46B}" type="pres">
      <dgm:prSet presAssocID="{2C7E00C8-EDD0-6445-9007-42050E26FB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1E54E-FB75-D249-A1BC-1086E39E4C38}" type="pres">
      <dgm:prSet presAssocID="{D1339C1C-8AB7-7B4C-AC30-7E5D9D78DD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59697DC-D36E-984E-AD42-88276F47F9EE}" type="pres">
      <dgm:prSet presAssocID="{D1339C1C-8AB7-7B4C-AC30-7E5D9D78DD8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D4D5D0A-C2E4-CE42-8126-47CEC5E55CE8}" type="pres">
      <dgm:prSet presAssocID="{FFE29F0A-7CB6-0146-AB51-C1DA8CC59E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09C03-F973-1B43-9B8F-6EC4B227DFDE}" type="pres">
      <dgm:prSet presAssocID="{A32CA421-2C67-6D43-BDBD-C229FB34D4F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B3A6AB1-A465-FE48-8EA0-CE3A394DA38F}" type="pres">
      <dgm:prSet presAssocID="{A32CA421-2C67-6D43-BDBD-C229FB34D4F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0F4EA7-F32E-BB48-88C8-0186B9826078}" srcId="{725A746B-A793-514A-9210-F833C6F8CAB1}" destId="{B0B2DC18-A89B-F44B-8765-1FE8FF9C2BE8}" srcOrd="1" destOrd="0" parTransId="{36FA9C08-2755-8949-9CB0-3EB7B2AA3C32}" sibTransId="{185C4441-6588-994D-98DF-9B1772FD4B9C}"/>
    <dgm:cxn modelId="{A0CC8D72-2740-9C40-BC15-FC28832F4034}" type="presOf" srcId="{D7DD60D6-D799-2C47-9E07-888CD0583171}" destId="{A03D9E67-2CCA-2444-AA15-AE4FA3A45239}" srcOrd="0" destOrd="0" presId="urn:microsoft.com/office/officeart/2005/8/layout/cycle2"/>
    <dgm:cxn modelId="{275BC9F6-D52B-9449-B842-7437C66DEC2D}" type="presOf" srcId="{DB23A52F-A495-1F4F-8416-7E9D666E2BD0}" destId="{0265F92D-65E4-874E-AA5C-AA94E444D7FE}" srcOrd="0" destOrd="0" presId="urn:microsoft.com/office/officeart/2005/8/layout/cycle2"/>
    <dgm:cxn modelId="{49F76B82-D6A5-3B4B-B4F6-281AA328668A}" type="presOf" srcId="{185C4441-6588-994D-98DF-9B1772FD4B9C}" destId="{8CCB6921-3A60-2047-946E-3A99DE06468A}" srcOrd="0" destOrd="0" presId="urn:microsoft.com/office/officeart/2005/8/layout/cycle2"/>
    <dgm:cxn modelId="{5A08086B-F6A5-9946-ABF1-70D9F69F7C3D}" type="presOf" srcId="{2B0F5890-7C93-7244-BA94-588A2C9D0985}" destId="{E1F8DF56-197E-BD47-B155-675EBCB3D458}" srcOrd="0" destOrd="0" presId="urn:microsoft.com/office/officeart/2005/8/layout/cycle2"/>
    <dgm:cxn modelId="{B14DF303-AEFD-9D4D-A582-0B33689AF8A2}" srcId="{725A746B-A793-514A-9210-F833C6F8CAB1}" destId="{FFE29F0A-7CB6-0146-AB51-C1DA8CC59E36}" srcOrd="4" destOrd="0" parTransId="{69148150-9B9E-3A4E-A5C9-ECFECDDE0BAD}" sibTransId="{A32CA421-2C67-6D43-BDBD-C229FB34D4FB}"/>
    <dgm:cxn modelId="{E4C45046-E8CF-8045-9D88-2E166C456E92}" type="presOf" srcId="{B0B2DC18-A89B-F44B-8765-1FE8FF9C2BE8}" destId="{D5231B13-92C1-1A4C-986B-CC5FDF209EA0}" srcOrd="0" destOrd="0" presId="urn:microsoft.com/office/officeart/2005/8/layout/cycle2"/>
    <dgm:cxn modelId="{278DA94F-FDA0-894C-AA60-0C488A812FDA}" srcId="{725A746B-A793-514A-9210-F833C6F8CAB1}" destId="{2C7E00C8-EDD0-6445-9007-42050E26FB3C}" srcOrd="3" destOrd="0" parTransId="{F1C2CB5B-E800-134D-A14C-E1E1180F6060}" sibTransId="{D1339C1C-8AB7-7B4C-AC30-7E5D9D78DD8C}"/>
    <dgm:cxn modelId="{3545F7A6-CF29-0E4C-967F-FB29BE44DFF9}" type="presOf" srcId="{D1339C1C-8AB7-7B4C-AC30-7E5D9D78DD8C}" destId="{859697DC-D36E-984E-AD42-88276F47F9EE}" srcOrd="1" destOrd="0" presId="urn:microsoft.com/office/officeart/2005/8/layout/cycle2"/>
    <dgm:cxn modelId="{C8D468EF-40DB-4545-8FC8-5445D5598D19}" srcId="{725A746B-A793-514A-9210-F833C6F8CAB1}" destId="{2B0F5890-7C93-7244-BA94-588A2C9D0985}" srcOrd="2" destOrd="0" parTransId="{CED670F5-35C6-7540-BDF2-DC758C6B369A}" sibTransId="{D7DD60D6-D799-2C47-9E07-888CD0583171}"/>
    <dgm:cxn modelId="{6835CE5D-D34C-6640-914E-092F65EB917A}" type="presOf" srcId="{DB23A52F-A495-1F4F-8416-7E9D666E2BD0}" destId="{A7C5CE16-6A26-CA49-9B21-F2E818C38628}" srcOrd="1" destOrd="0" presId="urn:microsoft.com/office/officeart/2005/8/layout/cycle2"/>
    <dgm:cxn modelId="{0CA391C6-B646-354D-A981-D765FC047521}" type="presOf" srcId="{A32CA421-2C67-6D43-BDBD-C229FB34D4FB}" destId="{FB3A6AB1-A465-FE48-8EA0-CE3A394DA38F}" srcOrd="1" destOrd="0" presId="urn:microsoft.com/office/officeart/2005/8/layout/cycle2"/>
    <dgm:cxn modelId="{845391AA-13FC-4649-BA60-AAC0EEDBD158}" type="presOf" srcId="{185C4441-6588-994D-98DF-9B1772FD4B9C}" destId="{0A8470C9-191E-3144-8714-0C0A10231B16}" srcOrd="1" destOrd="0" presId="urn:microsoft.com/office/officeart/2005/8/layout/cycle2"/>
    <dgm:cxn modelId="{168A07E7-A27F-2048-93D8-3A290D778181}" type="presOf" srcId="{D7DD60D6-D799-2C47-9E07-888CD0583171}" destId="{2666E6D8-1669-9F49-B46D-FCABE39777A4}" srcOrd="1" destOrd="0" presId="urn:microsoft.com/office/officeart/2005/8/layout/cycle2"/>
    <dgm:cxn modelId="{B9FBB1F6-EFF8-9942-972D-4E9ED1119F37}" type="presOf" srcId="{A32CA421-2C67-6D43-BDBD-C229FB34D4FB}" destId="{5BC09C03-F973-1B43-9B8F-6EC4B227DFDE}" srcOrd="0" destOrd="0" presId="urn:microsoft.com/office/officeart/2005/8/layout/cycle2"/>
    <dgm:cxn modelId="{EEDABE9D-FD2B-A24A-B944-57B92D4437B9}" srcId="{725A746B-A793-514A-9210-F833C6F8CAB1}" destId="{9A3A79F7-E90A-E04C-9DEE-EA7E453AA6C7}" srcOrd="0" destOrd="0" parTransId="{994777C0-81EE-894A-9C46-6916F67F8CD2}" sibTransId="{DB23A52F-A495-1F4F-8416-7E9D666E2BD0}"/>
    <dgm:cxn modelId="{D3579577-5730-BF48-8EF5-FAA545248F43}" type="presOf" srcId="{725A746B-A793-514A-9210-F833C6F8CAB1}" destId="{AA987F0C-0C14-5A48-9FAD-34D2DF61BD2C}" srcOrd="0" destOrd="0" presId="urn:microsoft.com/office/officeart/2005/8/layout/cycle2"/>
    <dgm:cxn modelId="{94359966-99F5-A84E-AADC-0BA51BC27C7E}" type="presOf" srcId="{FFE29F0A-7CB6-0146-AB51-C1DA8CC59E36}" destId="{6D4D5D0A-C2E4-CE42-8126-47CEC5E55CE8}" srcOrd="0" destOrd="0" presId="urn:microsoft.com/office/officeart/2005/8/layout/cycle2"/>
    <dgm:cxn modelId="{40D6DA48-134D-904C-B0D1-8D2267E307F1}" type="presOf" srcId="{D1339C1C-8AB7-7B4C-AC30-7E5D9D78DD8C}" destId="{5901E54E-FB75-D249-A1BC-1086E39E4C38}" srcOrd="0" destOrd="0" presId="urn:microsoft.com/office/officeart/2005/8/layout/cycle2"/>
    <dgm:cxn modelId="{E5C54E51-0E10-7341-B215-E6D7848EAC83}" type="presOf" srcId="{2C7E00C8-EDD0-6445-9007-42050E26FB3C}" destId="{36270EDE-6689-8046-BE91-94406CACD46B}" srcOrd="0" destOrd="0" presId="urn:microsoft.com/office/officeart/2005/8/layout/cycle2"/>
    <dgm:cxn modelId="{04949C5E-C541-4E4B-94F6-71213E16943D}" type="presOf" srcId="{9A3A79F7-E90A-E04C-9DEE-EA7E453AA6C7}" destId="{E46016A4-116B-0C40-AF72-A56BED7C4CB5}" srcOrd="0" destOrd="0" presId="urn:microsoft.com/office/officeart/2005/8/layout/cycle2"/>
    <dgm:cxn modelId="{7B709F0B-59DC-7548-BE4F-11E66DD2AD06}" type="presParOf" srcId="{AA987F0C-0C14-5A48-9FAD-34D2DF61BD2C}" destId="{E46016A4-116B-0C40-AF72-A56BED7C4CB5}" srcOrd="0" destOrd="0" presId="urn:microsoft.com/office/officeart/2005/8/layout/cycle2"/>
    <dgm:cxn modelId="{223D004C-5ED8-C445-A397-FAB6B86EA0AC}" type="presParOf" srcId="{AA987F0C-0C14-5A48-9FAD-34D2DF61BD2C}" destId="{0265F92D-65E4-874E-AA5C-AA94E444D7FE}" srcOrd="1" destOrd="0" presId="urn:microsoft.com/office/officeart/2005/8/layout/cycle2"/>
    <dgm:cxn modelId="{02168D23-1F4D-7448-8D8B-9500B707DC6D}" type="presParOf" srcId="{0265F92D-65E4-874E-AA5C-AA94E444D7FE}" destId="{A7C5CE16-6A26-CA49-9B21-F2E818C38628}" srcOrd="0" destOrd="0" presId="urn:microsoft.com/office/officeart/2005/8/layout/cycle2"/>
    <dgm:cxn modelId="{675F5777-EBCE-724F-910D-D302CB3EBA77}" type="presParOf" srcId="{AA987F0C-0C14-5A48-9FAD-34D2DF61BD2C}" destId="{D5231B13-92C1-1A4C-986B-CC5FDF209EA0}" srcOrd="2" destOrd="0" presId="urn:microsoft.com/office/officeart/2005/8/layout/cycle2"/>
    <dgm:cxn modelId="{5FEE615B-6413-7440-B5C7-1D33EFEE52C6}" type="presParOf" srcId="{AA987F0C-0C14-5A48-9FAD-34D2DF61BD2C}" destId="{8CCB6921-3A60-2047-946E-3A99DE06468A}" srcOrd="3" destOrd="0" presId="urn:microsoft.com/office/officeart/2005/8/layout/cycle2"/>
    <dgm:cxn modelId="{6B5FC42B-1624-B348-8134-A374D844D959}" type="presParOf" srcId="{8CCB6921-3A60-2047-946E-3A99DE06468A}" destId="{0A8470C9-191E-3144-8714-0C0A10231B16}" srcOrd="0" destOrd="0" presId="urn:microsoft.com/office/officeart/2005/8/layout/cycle2"/>
    <dgm:cxn modelId="{BA05353B-198A-6148-995D-2519B51AB76E}" type="presParOf" srcId="{AA987F0C-0C14-5A48-9FAD-34D2DF61BD2C}" destId="{E1F8DF56-197E-BD47-B155-675EBCB3D458}" srcOrd="4" destOrd="0" presId="urn:microsoft.com/office/officeart/2005/8/layout/cycle2"/>
    <dgm:cxn modelId="{3311ECEE-EC64-5149-9127-664BDC09C650}" type="presParOf" srcId="{AA987F0C-0C14-5A48-9FAD-34D2DF61BD2C}" destId="{A03D9E67-2CCA-2444-AA15-AE4FA3A45239}" srcOrd="5" destOrd="0" presId="urn:microsoft.com/office/officeart/2005/8/layout/cycle2"/>
    <dgm:cxn modelId="{7F631BF3-228F-7740-A255-0633444558BB}" type="presParOf" srcId="{A03D9E67-2CCA-2444-AA15-AE4FA3A45239}" destId="{2666E6D8-1669-9F49-B46D-FCABE39777A4}" srcOrd="0" destOrd="0" presId="urn:microsoft.com/office/officeart/2005/8/layout/cycle2"/>
    <dgm:cxn modelId="{B6A999DA-87CE-9549-ADD2-9C90DAD33BF3}" type="presParOf" srcId="{AA987F0C-0C14-5A48-9FAD-34D2DF61BD2C}" destId="{36270EDE-6689-8046-BE91-94406CACD46B}" srcOrd="6" destOrd="0" presId="urn:microsoft.com/office/officeart/2005/8/layout/cycle2"/>
    <dgm:cxn modelId="{E72C3117-6615-0549-BF18-11572F880F52}" type="presParOf" srcId="{AA987F0C-0C14-5A48-9FAD-34D2DF61BD2C}" destId="{5901E54E-FB75-D249-A1BC-1086E39E4C38}" srcOrd="7" destOrd="0" presId="urn:microsoft.com/office/officeart/2005/8/layout/cycle2"/>
    <dgm:cxn modelId="{1C80AADB-5DAE-4746-A383-075431AC3E94}" type="presParOf" srcId="{5901E54E-FB75-D249-A1BC-1086E39E4C38}" destId="{859697DC-D36E-984E-AD42-88276F47F9EE}" srcOrd="0" destOrd="0" presId="urn:microsoft.com/office/officeart/2005/8/layout/cycle2"/>
    <dgm:cxn modelId="{18708CE7-8F4A-564D-8908-8FF912CE8A1A}" type="presParOf" srcId="{AA987F0C-0C14-5A48-9FAD-34D2DF61BD2C}" destId="{6D4D5D0A-C2E4-CE42-8126-47CEC5E55CE8}" srcOrd="8" destOrd="0" presId="urn:microsoft.com/office/officeart/2005/8/layout/cycle2"/>
    <dgm:cxn modelId="{22C12B78-F6D9-A842-9FEF-05F832B0C5AB}" type="presParOf" srcId="{AA987F0C-0C14-5A48-9FAD-34D2DF61BD2C}" destId="{5BC09C03-F973-1B43-9B8F-6EC4B227DFDE}" srcOrd="9" destOrd="0" presId="urn:microsoft.com/office/officeart/2005/8/layout/cycle2"/>
    <dgm:cxn modelId="{B7F3D1F1-300E-E444-8859-47FF451534C4}" type="presParOf" srcId="{5BC09C03-F973-1B43-9B8F-6EC4B227DFDE}" destId="{FB3A6AB1-A465-FE48-8EA0-CE3A394DA3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340A7-1AC4-314E-A000-6F4FE59D1470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36525-2EB5-DE4C-82DF-DBB66B9130AE}">
      <dgm:prSet phldrT="[Text]"/>
      <dgm:spPr/>
      <dgm:t>
        <a:bodyPr/>
        <a:lstStyle/>
        <a:p>
          <a:r>
            <a:rPr lang="en-US" dirty="0" smtClean="0"/>
            <a:t>Geospatial Libraries</a:t>
          </a:r>
          <a:endParaRPr lang="en-US" dirty="0"/>
        </a:p>
      </dgm:t>
    </dgm:pt>
    <dgm:pt modelId="{0BF166E0-69B6-BA4D-9604-468A3959582C}" type="parTrans" cxnId="{27F069CC-F21B-8442-82C4-DCFEFBB39390}">
      <dgm:prSet/>
      <dgm:spPr/>
      <dgm:t>
        <a:bodyPr/>
        <a:lstStyle/>
        <a:p>
          <a:endParaRPr lang="en-US"/>
        </a:p>
      </dgm:t>
    </dgm:pt>
    <dgm:pt modelId="{0B82BBE5-0486-844B-83A7-C3AB5AA9932F}" type="sibTrans" cxnId="{27F069CC-F21B-8442-82C4-DCFEFBB39390}">
      <dgm:prSet/>
      <dgm:spPr/>
      <dgm:t>
        <a:bodyPr/>
        <a:lstStyle/>
        <a:p>
          <a:endParaRPr lang="en-US"/>
        </a:p>
      </dgm:t>
    </dgm:pt>
    <dgm:pt modelId="{94F6324D-75D6-1645-87EB-4B1FB82403C9}">
      <dgm:prSet phldrT="[Text]"/>
      <dgm:spPr/>
      <dgm:t>
        <a:bodyPr/>
        <a:lstStyle/>
        <a:p>
          <a:r>
            <a:rPr lang="en-US" dirty="0" smtClean="0"/>
            <a:t>Web Mapping</a:t>
          </a:r>
          <a:endParaRPr lang="en-US" dirty="0"/>
        </a:p>
      </dgm:t>
    </dgm:pt>
    <dgm:pt modelId="{97869B9D-E5B3-9242-A1FA-6DE63BB2C1BF}" type="parTrans" cxnId="{9F128E63-0DC8-1A46-8DDB-3C4432A8EED6}">
      <dgm:prSet/>
      <dgm:spPr/>
      <dgm:t>
        <a:bodyPr/>
        <a:lstStyle/>
        <a:p>
          <a:endParaRPr lang="en-US"/>
        </a:p>
      </dgm:t>
    </dgm:pt>
    <dgm:pt modelId="{6237F323-79B4-F24B-AD66-F18AA7AEAA06}" type="sibTrans" cxnId="{9F128E63-0DC8-1A46-8DDB-3C4432A8EED6}">
      <dgm:prSet/>
      <dgm:spPr/>
      <dgm:t>
        <a:bodyPr/>
        <a:lstStyle/>
        <a:p>
          <a:endParaRPr lang="en-US"/>
        </a:p>
      </dgm:t>
    </dgm:pt>
    <dgm:pt modelId="{EC0E9707-51E3-274B-866F-F0767F928E27}">
      <dgm:prSet phldrT="[Text]"/>
      <dgm:spPr/>
      <dgm:t>
        <a:bodyPr/>
        <a:lstStyle/>
        <a:p>
          <a:r>
            <a:rPr lang="en-US" dirty="0" smtClean="0"/>
            <a:t>Desktop GIS</a:t>
          </a:r>
          <a:endParaRPr lang="en-US" dirty="0"/>
        </a:p>
      </dgm:t>
    </dgm:pt>
    <dgm:pt modelId="{62CB736E-A7EA-294E-904B-EA44A070A5EB}" type="parTrans" cxnId="{CB6ACBEC-9B06-1049-B817-6D94C687ECA2}">
      <dgm:prSet/>
      <dgm:spPr/>
      <dgm:t>
        <a:bodyPr/>
        <a:lstStyle/>
        <a:p>
          <a:endParaRPr lang="en-US"/>
        </a:p>
      </dgm:t>
    </dgm:pt>
    <dgm:pt modelId="{57724D6F-E5ED-6941-9575-A9F294059BA0}" type="sibTrans" cxnId="{CB6ACBEC-9B06-1049-B817-6D94C687ECA2}">
      <dgm:prSet/>
      <dgm:spPr/>
      <dgm:t>
        <a:bodyPr/>
        <a:lstStyle/>
        <a:p>
          <a:endParaRPr lang="en-US"/>
        </a:p>
      </dgm:t>
    </dgm:pt>
    <dgm:pt modelId="{3132C05C-7608-784F-A221-1AD40488D007}">
      <dgm:prSet phldrT="[Text]"/>
      <dgm:spPr/>
      <dgm:t>
        <a:bodyPr/>
        <a:lstStyle/>
        <a:p>
          <a:r>
            <a:rPr lang="en-US" dirty="0" smtClean="0"/>
            <a:t>Metadata Catalog</a:t>
          </a:r>
          <a:endParaRPr lang="en-US" dirty="0"/>
        </a:p>
      </dgm:t>
    </dgm:pt>
    <dgm:pt modelId="{FA70BC63-146F-2C4B-9D04-C5F6B23DB201}" type="parTrans" cxnId="{FB26604E-CB5B-0147-A532-9D4989A7FF7D}">
      <dgm:prSet/>
      <dgm:spPr/>
      <dgm:t>
        <a:bodyPr/>
        <a:lstStyle/>
        <a:p>
          <a:endParaRPr lang="en-US"/>
        </a:p>
      </dgm:t>
    </dgm:pt>
    <dgm:pt modelId="{CEF91DA6-D13F-CB42-A727-5D8158BA10FB}" type="sibTrans" cxnId="{FB26604E-CB5B-0147-A532-9D4989A7FF7D}">
      <dgm:prSet/>
      <dgm:spPr/>
      <dgm:t>
        <a:bodyPr/>
        <a:lstStyle/>
        <a:p>
          <a:endParaRPr lang="en-US"/>
        </a:p>
      </dgm:t>
    </dgm:pt>
    <dgm:pt modelId="{A49AB492-4747-E940-AD59-CA0A2E19AF0E}" type="pres">
      <dgm:prSet presAssocID="{E23340A7-1AC4-314E-A000-6F4FE59D14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8DF824-9DEB-DE45-8A73-D0027C597144}" type="pres">
      <dgm:prSet presAssocID="{E23340A7-1AC4-314E-A000-6F4FE59D1470}" presName="children" presStyleCnt="0"/>
      <dgm:spPr/>
    </dgm:pt>
    <dgm:pt modelId="{B28F9E74-D096-1A4E-9668-181D7B1FCF7F}" type="pres">
      <dgm:prSet presAssocID="{E23340A7-1AC4-314E-A000-6F4FE59D1470}" presName="childPlaceholder" presStyleCnt="0"/>
      <dgm:spPr/>
    </dgm:pt>
    <dgm:pt modelId="{1140DCC9-2B41-E548-945F-B8AE6E674CDA}" type="pres">
      <dgm:prSet presAssocID="{E23340A7-1AC4-314E-A000-6F4FE59D1470}" presName="circle" presStyleCnt="0"/>
      <dgm:spPr/>
    </dgm:pt>
    <dgm:pt modelId="{51321543-7D7C-1047-B761-9B65B8799957}" type="pres">
      <dgm:prSet presAssocID="{E23340A7-1AC4-314E-A000-6F4FE59D14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C0325-0D25-F647-8D25-8785BA6FD67A}" type="pres">
      <dgm:prSet presAssocID="{E23340A7-1AC4-314E-A000-6F4FE59D14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C35B-B7CF-A244-9C16-A5BAFBD9C027}" type="pres">
      <dgm:prSet presAssocID="{E23340A7-1AC4-314E-A000-6F4FE59D14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4F41A-4CE0-CC41-99D2-C2DB04E0314C}" type="pres">
      <dgm:prSet presAssocID="{E23340A7-1AC4-314E-A000-6F4FE59D14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C07FD-A06A-9644-99F0-81E504B6CA4A}" type="pres">
      <dgm:prSet presAssocID="{E23340A7-1AC4-314E-A000-6F4FE59D1470}" presName="quadrantPlaceholder" presStyleCnt="0"/>
      <dgm:spPr/>
    </dgm:pt>
    <dgm:pt modelId="{FFD4FE26-40B4-B546-AC74-828667C76D61}" type="pres">
      <dgm:prSet presAssocID="{E23340A7-1AC4-314E-A000-6F4FE59D1470}" presName="center1" presStyleLbl="fgShp" presStyleIdx="0" presStyleCnt="2"/>
      <dgm:spPr/>
    </dgm:pt>
    <dgm:pt modelId="{91F63527-763B-A741-8C55-F038D9C04881}" type="pres">
      <dgm:prSet presAssocID="{E23340A7-1AC4-314E-A000-6F4FE59D1470}" presName="center2" presStyleLbl="fgShp" presStyleIdx="1" presStyleCnt="2"/>
      <dgm:spPr/>
    </dgm:pt>
  </dgm:ptLst>
  <dgm:cxnLst>
    <dgm:cxn modelId="{4502D582-2F50-1144-B960-A495250A17AC}" type="presOf" srcId="{32136525-2EB5-DE4C-82DF-DBB66B9130AE}" destId="{51321543-7D7C-1047-B761-9B65B8799957}" srcOrd="0" destOrd="0" presId="urn:microsoft.com/office/officeart/2005/8/layout/cycle4"/>
    <dgm:cxn modelId="{27F069CC-F21B-8442-82C4-DCFEFBB39390}" srcId="{E23340A7-1AC4-314E-A000-6F4FE59D1470}" destId="{32136525-2EB5-DE4C-82DF-DBB66B9130AE}" srcOrd="0" destOrd="0" parTransId="{0BF166E0-69B6-BA4D-9604-468A3959582C}" sibTransId="{0B82BBE5-0486-844B-83A7-C3AB5AA9932F}"/>
    <dgm:cxn modelId="{4595DF01-2075-4F42-A3F5-D7B130AA944A}" type="presOf" srcId="{94F6324D-75D6-1645-87EB-4B1FB82403C9}" destId="{D55C0325-0D25-F647-8D25-8785BA6FD67A}" srcOrd="0" destOrd="0" presId="urn:microsoft.com/office/officeart/2005/8/layout/cycle4"/>
    <dgm:cxn modelId="{FB26604E-CB5B-0147-A532-9D4989A7FF7D}" srcId="{E23340A7-1AC4-314E-A000-6F4FE59D1470}" destId="{3132C05C-7608-784F-A221-1AD40488D007}" srcOrd="3" destOrd="0" parTransId="{FA70BC63-146F-2C4B-9D04-C5F6B23DB201}" sibTransId="{CEF91DA6-D13F-CB42-A727-5D8158BA10FB}"/>
    <dgm:cxn modelId="{CB6ACBEC-9B06-1049-B817-6D94C687ECA2}" srcId="{E23340A7-1AC4-314E-A000-6F4FE59D1470}" destId="{EC0E9707-51E3-274B-866F-F0767F928E27}" srcOrd="2" destOrd="0" parTransId="{62CB736E-A7EA-294E-904B-EA44A070A5EB}" sibTransId="{57724D6F-E5ED-6941-9575-A9F294059BA0}"/>
    <dgm:cxn modelId="{9F128E63-0DC8-1A46-8DDB-3C4432A8EED6}" srcId="{E23340A7-1AC4-314E-A000-6F4FE59D1470}" destId="{94F6324D-75D6-1645-87EB-4B1FB82403C9}" srcOrd="1" destOrd="0" parTransId="{97869B9D-E5B3-9242-A1FA-6DE63BB2C1BF}" sibTransId="{6237F323-79B4-F24B-AD66-F18AA7AEAA06}"/>
    <dgm:cxn modelId="{95CFB55F-4D5F-E245-BF19-C519448EC2B1}" type="presOf" srcId="{3132C05C-7608-784F-A221-1AD40488D007}" destId="{F594F41A-4CE0-CC41-99D2-C2DB04E0314C}" srcOrd="0" destOrd="0" presId="urn:microsoft.com/office/officeart/2005/8/layout/cycle4"/>
    <dgm:cxn modelId="{EF5B38C1-8F6A-584B-BFDB-594877C1D36E}" type="presOf" srcId="{EC0E9707-51E3-274B-866F-F0767F928E27}" destId="{4373C35B-B7CF-A244-9C16-A5BAFBD9C027}" srcOrd="0" destOrd="0" presId="urn:microsoft.com/office/officeart/2005/8/layout/cycle4"/>
    <dgm:cxn modelId="{6A73C893-C75F-9B4D-BFAD-7A6F85ACD52F}" type="presOf" srcId="{E23340A7-1AC4-314E-A000-6F4FE59D1470}" destId="{A49AB492-4747-E940-AD59-CA0A2E19AF0E}" srcOrd="0" destOrd="0" presId="urn:microsoft.com/office/officeart/2005/8/layout/cycle4"/>
    <dgm:cxn modelId="{FD9236DC-8A6E-2549-B108-E11093ADB092}" type="presParOf" srcId="{A49AB492-4747-E940-AD59-CA0A2E19AF0E}" destId="{958DF824-9DEB-DE45-8A73-D0027C597144}" srcOrd="0" destOrd="0" presId="urn:microsoft.com/office/officeart/2005/8/layout/cycle4"/>
    <dgm:cxn modelId="{D06D2097-DAC8-434A-A4D8-7D86866ECD93}" type="presParOf" srcId="{958DF824-9DEB-DE45-8A73-D0027C597144}" destId="{B28F9E74-D096-1A4E-9668-181D7B1FCF7F}" srcOrd="0" destOrd="0" presId="urn:microsoft.com/office/officeart/2005/8/layout/cycle4"/>
    <dgm:cxn modelId="{A7CBF234-B0C6-5241-898D-1B1BD47B6A3A}" type="presParOf" srcId="{A49AB492-4747-E940-AD59-CA0A2E19AF0E}" destId="{1140DCC9-2B41-E548-945F-B8AE6E674CDA}" srcOrd="1" destOrd="0" presId="urn:microsoft.com/office/officeart/2005/8/layout/cycle4"/>
    <dgm:cxn modelId="{F0A37C9F-7219-E449-83D1-2EE909B72A50}" type="presParOf" srcId="{1140DCC9-2B41-E548-945F-B8AE6E674CDA}" destId="{51321543-7D7C-1047-B761-9B65B8799957}" srcOrd="0" destOrd="0" presId="urn:microsoft.com/office/officeart/2005/8/layout/cycle4"/>
    <dgm:cxn modelId="{81BBFBCB-2B5F-AA40-9FB3-8C363E15E5C8}" type="presParOf" srcId="{1140DCC9-2B41-E548-945F-B8AE6E674CDA}" destId="{D55C0325-0D25-F647-8D25-8785BA6FD67A}" srcOrd="1" destOrd="0" presId="urn:microsoft.com/office/officeart/2005/8/layout/cycle4"/>
    <dgm:cxn modelId="{61EACAD4-A306-AD4D-A118-C092DBDBCBD7}" type="presParOf" srcId="{1140DCC9-2B41-E548-945F-B8AE6E674CDA}" destId="{4373C35B-B7CF-A244-9C16-A5BAFBD9C027}" srcOrd="2" destOrd="0" presId="urn:microsoft.com/office/officeart/2005/8/layout/cycle4"/>
    <dgm:cxn modelId="{2D561655-B2B8-6E44-A3CB-BE493A1D554E}" type="presParOf" srcId="{1140DCC9-2B41-E548-945F-B8AE6E674CDA}" destId="{F594F41A-4CE0-CC41-99D2-C2DB04E0314C}" srcOrd="3" destOrd="0" presId="urn:microsoft.com/office/officeart/2005/8/layout/cycle4"/>
    <dgm:cxn modelId="{3BD1DF6C-FE59-6344-838F-51FC369D6469}" type="presParOf" srcId="{1140DCC9-2B41-E548-945F-B8AE6E674CDA}" destId="{027C07FD-A06A-9644-99F0-81E504B6CA4A}" srcOrd="4" destOrd="0" presId="urn:microsoft.com/office/officeart/2005/8/layout/cycle4"/>
    <dgm:cxn modelId="{1D14D349-D0B1-024A-B8EA-F14AA4F712F3}" type="presParOf" srcId="{A49AB492-4747-E940-AD59-CA0A2E19AF0E}" destId="{FFD4FE26-40B4-B546-AC74-828667C76D61}" srcOrd="2" destOrd="0" presId="urn:microsoft.com/office/officeart/2005/8/layout/cycle4"/>
    <dgm:cxn modelId="{188C4F80-04A1-9A4B-8884-C098A34048DB}" type="presParOf" srcId="{A49AB492-4747-E940-AD59-CA0A2E19AF0E}" destId="{91F63527-763B-A741-8C55-F038D9C0488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C32294-E2A5-B348-AF47-51C88322CD6E}">
      <dsp:nvSpPr>
        <dsp:cNvPr id="0" name=""/>
        <dsp:cNvSpPr/>
      </dsp:nvSpPr>
      <dsp:spPr>
        <a:xfrm>
          <a:off x="1484002" y="339318"/>
          <a:ext cx="4672584" cy="4672584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Technology Oversupply</a:t>
          </a:r>
          <a:endParaRPr lang="en-US" sz="1500" kern="1200" dirty="0"/>
        </a:p>
      </dsp:txBody>
      <dsp:txXfrm>
        <a:off x="3938778" y="773201"/>
        <a:ext cx="1112520" cy="890016"/>
      </dsp:txXfrm>
    </dsp:sp>
    <dsp:sp modelId="{EB01F0CC-7BA0-4749-9CFC-BC9D273EEF4D}">
      <dsp:nvSpPr>
        <dsp:cNvPr id="0" name=""/>
        <dsp:cNvSpPr/>
      </dsp:nvSpPr>
      <dsp:spPr>
        <a:xfrm>
          <a:off x="1544078" y="414413"/>
          <a:ext cx="4672584" cy="4672584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Market Uncertainty</a:t>
          </a:r>
          <a:endParaRPr lang="en-US" sz="1500" kern="1200" dirty="0"/>
        </a:p>
      </dsp:txBody>
      <dsp:txXfrm>
        <a:off x="4717542" y="2108225"/>
        <a:ext cx="1279398" cy="778764"/>
      </dsp:txXfrm>
    </dsp:sp>
    <dsp:sp modelId="{4E39B6E6-FA4F-824B-BB3B-F544BE444B61}">
      <dsp:nvSpPr>
        <dsp:cNvPr id="0" name=""/>
        <dsp:cNvSpPr/>
      </dsp:nvSpPr>
      <dsp:spPr>
        <a:xfrm>
          <a:off x="1522384" y="508977"/>
          <a:ext cx="4672584" cy="4672584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Global Competition</a:t>
          </a:r>
          <a:endParaRPr lang="en-US" sz="1500" kern="1200" dirty="0"/>
        </a:p>
      </dsp:txBody>
      <dsp:txXfrm>
        <a:off x="4522851" y="3276371"/>
        <a:ext cx="1112520" cy="862203"/>
      </dsp:txXfrm>
    </dsp:sp>
    <dsp:sp modelId="{CBC48BC7-14FA-B547-BD17-85539798B5E3}">
      <dsp:nvSpPr>
        <dsp:cNvPr id="0" name=""/>
        <dsp:cNvSpPr/>
      </dsp:nvSpPr>
      <dsp:spPr>
        <a:xfrm>
          <a:off x="1435608" y="550697"/>
          <a:ext cx="4672584" cy="4672584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Everybody Innovates</a:t>
          </a:r>
          <a:endParaRPr lang="en-US" sz="1500" kern="1200" dirty="0"/>
        </a:p>
      </dsp:txBody>
      <dsp:txXfrm>
        <a:off x="3229546" y="4222013"/>
        <a:ext cx="1084707" cy="778764"/>
      </dsp:txXfrm>
    </dsp:sp>
    <dsp:sp modelId="{90F17D10-8483-D44C-9C2A-3E2B12A17661}">
      <dsp:nvSpPr>
        <dsp:cNvPr id="0" name=""/>
        <dsp:cNvSpPr/>
      </dsp:nvSpPr>
      <dsp:spPr>
        <a:xfrm>
          <a:off x="1348831" y="508977"/>
          <a:ext cx="4672584" cy="4672584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Technology Paradox</a:t>
          </a:r>
          <a:endParaRPr lang="en-US" sz="1500" kern="1200" dirty="0"/>
        </a:p>
      </dsp:txBody>
      <dsp:txXfrm>
        <a:off x="1908429" y="3276371"/>
        <a:ext cx="1112520" cy="862203"/>
      </dsp:txXfrm>
    </dsp:sp>
    <dsp:sp modelId="{93A4053B-FDA1-AD4B-9835-52768B22AEC6}">
      <dsp:nvSpPr>
        <dsp:cNvPr id="0" name=""/>
        <dsp:cNvSpPr/>
      </dsp:nvSpPr>
      <dsp:spPr>
        <a:xfrm>
          <a:off x="1327137" y="414413"/>
          <a:ext cx="4672584" cy="4672584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Doing More with Less</a:t>
          </a:r>
          <a:endParaRPr lang="en-US" sz="1500" kern="1200" dirty="0"/>
        </a:p>
      </dsp:txBody>
      <dsp:txXfrm>
        <a:off x="1546860" y="2108225"/>
        <a:ext cx="1279398" cy="778764"/>
      </dsp:txXfrm>
    </dsp:sp>
    <dsp:sp modelId="{13CF773A-13E3-524A-B5E3-D2017EFEC12F}">
      <dsp:nvSpPr>
        <dsp:cNvPr id="0" name=""/>
        <dsp:cNvSpPr/>
      </dsp:nvSpPr>
      <dsp:spPr>
        <a:xfrm>
          <a:off x="1387213" y="339318"/>
          <a:ext cx="4672584" cy="4672584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Recession</a:t>
          </a:r>
          <a:endParaRPr lang="en-US" sz="1500" kern="1200" dirty="0"/>
        </a:p>
      </dsp:txBody>
      <dsp:txXfrm>
        <a:off x="2492502" y="773201"/>
        <a:ext cx="1112520" cy="890016"/>
      </dsp:txXfrm>
    </dsp:sp>
    <dsp:sp modelId="{F5B61934-161D-3B42-AFDD-A89961C8584B}">
      <dsp:nvSpPr>
        <dsp:cNvPr id="0" name=""/>
        <dsp:cNvSpPr/>
      </dsp:nvSpPr>
      <dsp:spPr>
        <a:xfrm>
          <a:off x="1194514" y="50063"/>
          <a:ext cx="5251094" cy="525109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8E9A5-29E0-AE45-8AB2-F3861F326F9C}">
      <dsp:nvSpPr>
        <dsp:cNvPr id="0" name=""/>
        <dsp:cNvSpPr/>
      </dsp:nvSpPr>
      <dsp:spPr>
        <a:xfrm>
          <a:off x="1254968" y="125491"/>
          <a:ext cx="5251094" cy="525109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886F0-9A58-0343-BA82-DAD1CD4D6D78}">
      <dsp:nvSpPr>
        <dsp:cNvPr id="0" name=""/>
        <dsp:cNvSpPr/>
      </dsp:nvSpPr>
      <dsp:spPr>
        <a:xfrm>
          <a:off x="1233197" y="219835"/>
          <a:ext cx="5251094" cy="525109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8A553-B174-AE4B-BFD5-D58920A5726D}">
      <dsp:nvSpPr>
        <dsp:cNvPr id="0" name=""/>
        <dsp:cNvSpPr/>
      </dsp:nvSpPr>
      <dsp:spPr>
        <a:xfrm>
          <a:off x="1146352" y="261320"/>
          <a:ext cx="5251094" cy="525109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48B2C-22E9-1848-8A77-B4013FE14436}">
      <dsp:nvSpPr>
        <dsp:cNvPr id="0" name=""/>
        <dsp:cNvSpPr/>
      </dsp:nvSpPr>
      <dsp:spPr>
        <a:xfrm>
          <a:off x="1059508" y="219835"/>
          <a:ext cx="5251094" cy="525109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4733D-6E01-2844-8C44-A038DC1BCBC1}">
      <dsp:nvSpPr>
        <dsp:cNvPr id="0" name=""/>
        <dsp:cNvSpPr/>
      </dsp:nvSpPr>
      <dsp:spPr>
        <a:xfrm>
          <a:off x="1037737" y="125491"/>
          <a:ext cx="5251094" cy="525109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44CA8-83E2-1249-9FE6-ED375A2D461D}">
      <dsp:nvSpPr>
        <dsp:cNvPr id="0" name=""/>
        <dsp:cNvSpPr/>
      </dsp:nvSpPr>
      <dsp:spPr>
        <a:xfrm>
          <a:off x="1098191" y="50063"/>
          <a:ext cx="5251094" cy="525109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6016A4-116B-0C40-AF72-A56BED7C4CB5}">
      <dsp:nvSpPr>
        <dsp:cNvPr id="0" name=""/>
        <dsp:cNvSpPr/>
      </dsp:nvSpPr>
      <dsp:spPr>
        <a:xfrm>
          <a:off x="2827901" y="1592"/>
          <a:ext cx="1608596" cy="160859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High quality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open source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SW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827901" y="1592"/>
        <a:ext cx="1608596" cy="1608596"/>
      </dsp:txXfrm>
    </dsp:sp>
    <dsp:sp modelId="{0265F92D-65E4-874E-AA5C-AA94E444D7FE}">
      <dsp:nvSpPr>
        <dsp:cNvPr id="0" name=""/>
        <dsp:cNvSpPr/>
      </dsp:nvSpPr>
      <dsp:spPr>
        <a:xfrm rot="2160000">
          <a:off x="4385394" y="1236608"/>
          <a:ext cx="426515" cy="5429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60000">
        <a:off x="4385394" y="1236608"/>
        <a:ext cx="426515" cy="542901"/>
      </dsp:txXfrm>
    </dsp:sp>
    <dsp:sp modelId="{D5231B13-92C1-1A4C-986B-CC5FDF209EA0}">
      <dsp:nvSpPr>
        <dsp:cNvPr id="0" name=""/>
        <dsp:cNvSpPr/>
      </dsp:nvSpPr>
      <dsp:spPr>
        <a:xfrm>
          <a:off x="4780336" y="1420119"/>
          <a:ext cx="1608596" cy="160859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High quality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open source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‘Whole Product’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4780336" y="1420119"/>
        <a:ext cx="1608596" cy="1608596"/>
      </dsp:txXfrm>
    </dsp:sp>
    <dsp:sp modelId="{8CCB6921-3A60-2047-946E-3A99DE06468A}">
      <dsp:nvSpPr>
        <dsp:cNvPr id="0" name=""/>
        <dsp:cNvSpPr/>
      </dsp:nvSpPr>
      <dsp:spPr>
        <a:xfrm rot="6480000">
          <a:off x="5002225" y="3089099"/>
          <a:ext cx="426515" cy="5429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6480000">
        <a:off x="5002225" y="3089099"/>
        <a:ext cx="426515" cy="542901"/>
      </dsp:txXfrm>
    </dsp:sp>
    <dsp:sp modelId="{E1F8DF56-197E-BD47-B155-675EBCB3D458}">
      <dsp:nvSpPr>
        <dsp:cNvPr id="0" name=""/>
        <dsp:cNvSpPr/>
      </dsp:nvSpPr>
      <dsp:spPr>
        <a:xfrm>
          <a:off x="4034573" y="3715344"/>
          <a:ext cx="1608596" cy="160859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Attract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more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 customers</a:t>
          </a:r>
          <a:endParaRPr lang="en-US" sz="1200" kern="1200" dirty="0"/>
        </a:p>
      </dsp:txBody>
      <dsp:txXfrm>
        <a:off x="4034573" y="3715344"/>
        <a:ext cx="1608596" cy="1608596"/>
      </dsp:txXfrm>
    </dsp:sp>
    <dsp:sp modelId="{A03D9E67-2CCA-2444-AA15-AE4FA3A45239}">
      <dsp:nvSpPr>
        <dsp:cNvPr id="0" name=""/>
        <dsp:cNvSpPr/>
      </dsp:nvSpPr>
      <dsp:spPr>
        <a:xfrm rot="10800000">
          <a:off x="3431013" y="4248192"/>
          <a:ext cx="426515" cy="5429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431013" y="4248192"/>
        <a:ext cx="426515" cy="542901"/>
      </dsp:txXfrm>
    </dsp:sp>
    <dsp:sp modelId="{36270EDE-6689-8046-BE91-94406CACD46B}">
      <dsp:nvSpPr>
        <dsp:cNvPr id="0" name=""/>
        <dsp:cNvSpPr/>
      </dsp:nvSpPr>
      <dsp:spPr>
        <a:xfrm>
          <a:off x="1621230" y="3715344"/>
          <a:ext cx="1608596" cy="160859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Business growth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Contribution  to community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>
        <a:off x="1621230" y="3715344"/>
        <a:ext cx="1608596" cy="1608596"/>
      </dsp:txXfrm>
    </dsp:sp>
    <dsp:sp modelId="{5901E54E-FB75-D249-A1BC-1086E39E4C38}">
      <dsp:nvSpPr>
        <dsp:cNvPr id="0" name=""/>
        <dsp:cNvSpPr/>
      </dsp:nvSpPr>
      <dsp:spPr>
        <a:xfrm rot="15120000">
          <a:off x="1843119" y="3112060"/>
          <a:ext cx="426515" cy="5429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5120000">
        <a:off x="1843119" y="3112060"/>
        <a:ext cx="426515" cy="542901"/>
      </dsp:txXfrm>
    </dsp:sp>
    <dsp:sp modelId="{6D4D5D0A-C2E4-CE42-8126-47CEC5E55CE8}">
      <dsp:nvSpPr>
        <dsp:cNvPr id="0" name=""/>
        <dsp:cNvSpPr/>
      </dsp:nvSpPr>
      <dsp:spPr>
        <a:xfrm>
          <a:off x="875466" y="1420119"/>
          <a:ext cx="1608596" cy="160859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Growth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Of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Community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875466" y="1420119"/>
        <a:ext cx="1608596" cy="1608596"/>
      </dsp:txXfrm>
    </dsp:sp>
    <dsp:sp modelId="{5BC09C03-F973-1B43-9B8F-6EC4B227DFDE}">
      <dsp:nvSpPr>
        <dsp:cNvPr id="0" name=""/>
        <dsp:cNvSpPr/>
      </dsp:nvSpPr>
      <dsp:spPr>
        <a:xfrm rot="19440000">
          <a:off x="2432958" y="1250799"/>
          <a:ext cx="426515" cy="5429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440000">
        <a:off x="2432958" y="1250799"/>
        <a:ext cx="426515" cy="5429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21543-7D7C-1047-B761-9B65B8799957}">
      <dsp:nvSpPr>
        <dsp:cNvPr id="0" name=""/>
        <dsp:cNvSpPr/>
      </dsp:nvSpPr>
      <dsp:spPr>
        <a:xfrm>
          <a:off x="1351618" y="250952"/>
          <a:ext cx="1906354" cy="190635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Geospatial Libraries</a:t>
          </a:r>
          <a:endParaRPr lang="en-US" sz="1800" kern="1200" dirty="0"/>
        </a:p>
      </dsp:txBody>
      <dsp:txXfrm>
        <a:off x="1351618" y="250952"/>
        <a:ext cx="1906354" cy="1906354"/>
      </dsp:txXfrm>
    </dsp:sp>
    <dsp:sp modelId="{D55C0325-0D25-F647-8D25-8785BA6FD67A}">
      <dsp:nvSpPr>
        <dsp:cNvPr id="0" name=""/>
        <dsp:cNvSpPr/>
      </dsp:nvSpPr>
      <dsp:spPr>
        <a:xfrm rot="5400000">
          <a:off x="3346026" y="250952"/>
          <a:ext cx="1906354" cy="190635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Web Mapping</a:t>
          </a:r>
          <a:endParaRPr lang="en-US" sz="1800" kern="1200" dirty="0"/>
        </a:p>
      </dsp:txBody>
      <dsp:txXfrm rot="5400000">
        <a:off x="3346026" y="250952"/>
        <a:ext cx="1906354" cy="1906354"/>
      </dsp:txXfrm>
    </dsp:sp>
    <dsp:sp modelId="{4373C35B-B7CF-A244-9C16-A5BAFBD9C027}">
      <dsp:nvSpPr>
        <dsp:cNvPr id="0" name=""/>
        <dsp:cNvSpPr/>
      </dsp:nvSpPr>
      <dsp:spPr>
        <a:xfrm rot="10800000">
          <a:off x="3346026" y="2245360"/>
          <a:ext cx="1906354" cy="190635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Desktop GIS</a:t>
          </a:r>
          <a:endParaRPr lang="en-US" sz="1800" kern="1200" dirty="0"/>
        </a:p>
      </dsp:txBody>
      <dsp:txXfrm rot="10800000">
        <a:off x="3346026" y="2245360"/>
        <a:ext cx="1906354" cy="1906354"/>
      </dsp:txXfrm>
    </dsp:sp>
    <dsp:sp modelId="{F594F41A-4CE0-CC41-99D2-C2DB04E0314C}">
      <dsp:nvSpPr>
        <dsp:cNvPr id="0" name=""/>
        <dsp:cNvSpPr/>
      </dsp:nvSpPr>
      <dsp:spPr>
        <a:xfrm rot="16200000">
          <a:off x="1351618" y="2245360"/>
          <a:ext cx="1906354" cy="190635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Metadata Catalog</a:t>
          </a:r>
          <a:endParaRPr lang="en-US" sz="1800" kern="1200" dirty="0"/>
        </a:p>
      </dsp:txBody>
      <dsp:txXfrm rot="16200000">
        <a:off x="1351618" y="2245360"/>
        <a:ext cx="1906354" cy="1906354"/>
      </dsp:txXfrm>
    </dsp:sp>
    <dsp:sp modelId="{FFD4FE26-40B4-B546-AC74-828667C76D61}">
      <dsp:nvSpPr>
        <dsp:cNvPr id="0" name=""/>
        <dsp:cNvSpPr/>
      </dsp:nvSpPr>
      <dsp:spPr>
        <a:xfrm>
          <a:off x="2972900" y="1805093"/>
          <a:ext cx="658198" cy="57234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F63527-763B-A741-8C55-F038D9C04881}">
      <dsp:nvSpPr>
        <dsp:cNvPr id="0" name=""/>
        <dsp:cNvSpPr/>
      </dsp:nvSpPr>
      <dsp:spPr>
        <a:xfrm rot="10800000">
          <a:off x="2972900" y="2025226"/>
          <a:ext cx="658198" cy="57234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87271AE6-D0B1-AA47-88FE-716E07697481}" type="datetime1">
              <a:rPr lang="ko-KR" altLang="en-US"/>
              <a:pPr>
                <a:defRPr/>
              </a:pPr>
              <a:t>3/29/11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B3B64855-A6CE-B943-8FEC-1FFE2BF279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OSGeo</a:t>
            </a:r>
            <a:r>
              <a:rPr lang="en-US" sz="1100" baseline="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 Korean Language Chapter</a:t>
            </a:r>
            <a:endParaRPr lang="en-US" sz="1100" dirty="0" smtClean="0">
              <a:solidFill>
                <a:srgbClr val="000000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53200" y="6629400"/>
            <a:ext cx="3276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Shin, Sanghee(endofcap@gmail.com)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w Cen MT" charset="0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1600" kern="1200" dirty="0">
          <a:solidFill>
            <a:srgbClr val="000000"/>
          </a:solidFill>
          <a:latin typeface="Arial" pitchFamily="34" charset="0"/>
          <a:ea typeface="HY헤드라인M" pitchFamily="18" charset="-127"/>
          <a:cs typeface="HY헤드라인M" pitchFamily="18" charset="-128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9pPr>
    </p:titleStyle>
    <p:bodyStyle>
      <a:lvl1pPr marL="1651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Wingdings" charset="2"/>
        <a:buChar char="§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1pPr>
      <a:lvl2pPr marL="3429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2pPr>
      <a:lvl3pPr marL="5334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•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3pPr>
      <a:lvl4pPr marL="7366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4pPr>
      <a:lvl5pPr marL="901700" indent="-1270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»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gis.org/" TargetMode="External"/><Relationship Id="rId4" Type="http://schemas.openxmlformats.org/officeDocument/2006/relationships/hyperlink" Target="http://www.opensourcegis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sgeo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791200" y="5257800"/>
            <a:ext cx="3995739" cy="152657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25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>
                <a:solidFill>
                  <a:srgbClr val="000000"/>
                </a:solidFill>
              </a:rPr>
              <a:t>,</a:t>
            </a:r>
            <a:r>
              <a:rPr lang="en-US" sz="1600" b="1" dirty="0" smtClean="0">
                <a:solidFill>
                  <a:srgbClr val="000000"/>
                </a:solidFill>
              </a:rPr>
              <a:t> Nov, 2010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Special Lecture for </a:t>
            </a:r>
            <a:r>
              <a:rPr lang="en-US" sz="1600" b="1" dirty="0" err="1" smtClean="0">
                <a:solidFill>
                  <a:srgbClr val="000000"/>
                </a:solidFill>
              </a:rPr>
              <a:t>Inha</a:t>
            </a:r>
            <a:r>
              <a:rPr lang="en-US" sz="1600" b="1" dirty="0" smtClean="0">
                <a:solidFill>
                  <a:srgbClr val="000000"/>
                </a:solidFill>
              </a:rPr>
              <a:t> University</a:t>
            </a:r>
          </a:p>
          <a:p>
            <a:pPr marL="50800" defTabSz="939800" eaLnBrk="0" fontAlgn="b" hangingPunct="0">
              <a:spcBef>
                <a:spcPct val="3000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OSGeo Korean Language Chapter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Shin</a:t>
            </a:r>
            <a:r>
              <a:rPr lang="en-US" sz="1600" b="1" dirty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Sanghee(endofcap@gmail.com</a:t>
            </a: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2489537"/>
            <a:ext cx="9505950" cy="113877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Let’s Grow Together!!</a:t>
            </a:r>
          </a:p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- An Overview of Open Source &amp; FOSS4G -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" name="그림 6" descr="OSGeo_logo_750_3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gi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9" name="Picture 8" descr="geoserver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10" name="Picture 9" descr="스크린샷 2010-11-23 오후 2.14.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11" name="Picture 10" descr="mapfish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15" name="Picture 14" descr="openlayers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5444" y="112889"/>
            <a:ext cx="121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008000"/>
                </a:solidFill>
                <a:latin typeface="+mn-lt"/>
              </a:rPr>
              <a:t>한국어 지부</a:t>
            </a:r>
            <a:endParaRPr lang="en-US" sz="1600" b="1" dirty="0" smtClean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2663" y="1698625"/>
            <a:ext cx="2832100" cy="3417887"/>
            <a:chOff x="3374" y="1311"/>
            <a:chExt cx="1363" cy="18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gray">
            <a:xfrm>
              <a:off x="3374" y="1311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3395" y="1316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3406" y="2616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gray">
            <a:xfrm>
              <a:off x="3406" y="133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100763" y="1687512"/>
            <a:ext cx="2830512" cy="3411538"/>
            <a:chOff x="412" y="1695"/>
            <a:chExt cx="1619" cy="1800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412" y="1695"/>
              <a:ext cx="1619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433" y="1700"/>
              <a:ext cx="1570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444" y="3000"/>
              <a:ext cx="1549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gray">
            <a:xfrm>
              <a:off x="444" y="1714"/>
              <a:ext cx="154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787525" y="1708150"/>
            <a:ext cx="1249363" cy="455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FF3300"/>
                </a:solidFill>
                <a:latin typeface="+mn-lt"/>
              </a:rPr>
              <a:t>Closed</a:t>
            </a:r>
            <a:endParaRPr lang="en-US" altLang="ko-K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904038" y="1690687"/>
            <a:ext cx="1247775" cy="45561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FF3300"/>
                </a:solidFill>
                <a:latin typeface="+mn-lt"/>
              </a:rPr>
              <a:t>Open</a:t>
            </a:r>
            <a:endParaRPr lang="en-US" altLang="ko-K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320800" y="2379662"/>
            <a:ext cx="2182813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943100" y="2668587"/>
            <a:ext cx="1555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333625" y="2668587"/>
            <a:ext cx="1555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724150" y="2668587"/>
            <a:ext cx="1555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198688" y="3028950"/>
            <a:ext cx="438150" cy="211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984375" y="345916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2374900" y="345916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2762250" y="3460750"/>
            <a:ext cx="1571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2139950" y="3748087"/>
            <a:ext cx="1571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2528888" y="3748087"/>
            <a:ext cx="1571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2919413" y="3748087"/>
            <a:ext cx="1571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1749425" y="3748087"/>
            <a:ext cx="1571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2373313" y="4035425"/>
            <a:ext cx="155575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1984375" y="403701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2686050" y="403701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219200" y="4605337"/>
            <a:ext cx="241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400" dirty="0">
                <a:latin typeface="+mn-lt"/>
              </a:rPr>
              <a:t>Leverage own knowledge</a:t>
            </a: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6435725" y="2362200"/>
            <a:ext cx="2184400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7527925" y="2722562"/>
            <a:ext cx="4763" cy="336550"/>
          </a:xfrm>
          <a:prstGeom prst="line">
            <a:avLst/>
          </a:prstGeom>
          <a:noFill/>
          <a:ln w="9525">
            <a:solidFill>
              <a:srgbClr val="984807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7780338" y="2938462"/>
            <a:ext cx="212725" cy="196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H="1" flipV="1">
            <a:off x="7058025" y="2938462"/>
            <a:ext cx="257175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248400" y="4594225"/>
            <a:ext cx="2590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300" dirty="0">
                <a:solidFill>
                  <a:srgbClr val="000000"/>
                </a:solidFill>
                <a:latin typeface="+mn-lt"/>
              </a:rPr>
              <a:t>Leverage others knowledge too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552701" y="3783012"/>
            <a:ext cx="449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62000" y="1333500"/>
            <a:ext cx="3113088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</a:rPr>
              <a:t>&lt;Closed Business Model&gt;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969000" y="1333500"/>
            <a:ext cx="3113088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</a:rPr>
              <a:t>&lt;Open Business Model&gt;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68263" y="5154612"/>
            <a:ext cx="4884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5" tIns="36005" rIns="0" bIns="0">
            <a:prstTxWarp prst="textNoShape">
              <a:avLst/>
            </a:prstTxWarp>
          </a:bodyPr>
          <a:lstStyle/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Designed and developed by inside R&amp;D lab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Inside knowledge, intellectual property, experiences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Idling knowledge, limited leveraging outside knowledge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5021263" y="5154612"/>
            <a:ext cx="4884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5" tIns="36005" rIns="0" bIns="0">
            <a:prstTxWarp prst="textNoShape">
              <a:avLst/>
            </a:prstTxWarp>
          </a:bodyPr>
          <a:lstStyle/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Designed and developed with other outside partners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Inside knowledge + outside knowledge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Cost reduction + increase innovation capabilities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6600" y="2906712"/>
            <a:ext cx="11430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In-House 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2906712"/>
            <a:ext cx="11430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Collaboration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90600" y="6183312"/>
            <a:ext cx="80010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algn="ctr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Leveraging inside &amp; outside knowledge </a:t>
            </a: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6746875" y="3370262"/>
            <a:ext cx="15605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 flipH="1">
            <a:off x="7199313" y="3059112"/>
            <a:ext cx="663575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7450138" y="2540000"/>
            <a:ext cx="155575" cy="144462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30"/>
          <p:cNvSpPr>
            <a:spLocks noChangeArrowheads="1"/>
          </p:cNvSpPr>
          <p:nvPr/>
        </p:nvSpPr>
        <p:spPr bwMode="auto">
          <a:xfrm>
            <a:off x="7986713" y="2809875"/>
            <a:ext cx="155575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335963" y="328136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074025" y="3856037"/>
            <a:ext cx="155575" cy="144463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30"/>
          <p:cNvSpPr>
            <a:spLocks noChangeArrowheads="1"/>
          </p:cNvSpPr>
          <p:nvPr/>
        </p:nvSpPr>
        <p:spPr bwMode="auto">
          <a:xfrm>
            <a:off x="6886575" y="2776537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0"/>
          <p:cNvSpPr>
            <a:spLocks noChangeArrowheads="1"/>
          </p:cNvSpPr>
          <p:nvPr/>
        </p:nvSpPr>
        <p:spPr bwMode="auto">
          <a:xfrm>
            <a:off x="6581775" y="3287712"/>
            <a:ext cx="155575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6843713" y="3806825"/>
            <a:ext cx="155575" cy="144462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0"/>
          <p:cNvSpPr>
            <a:spLocks noChangeArrowheads="1"/>
          </p:cNvSpPr>
          <p:nvPr/>
        </p:nvSpPr>
        <p:spPr bwMode="auto">
          <a:xfrm>
            <a:off x="7478713" y="4014787"/>
            <a:ext cx="155575" cy="144463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V="1">
            <a:off x="7010400" y="3578225"/>
            <a:ext cx="261938" cy="241300"/>
          </a:xfrm>
          <a:prstGeom prst="line">
            <a:avLst/>
          </a:prstGeom>
          <a:noFill/>
          <a:ln w="9525">
            <a:solidFill>
              <a:srgbClr val="984807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7543800" y="3668712"/>
            <a:ext cx="4763" cy="336550"/>
          </a:xfrm>
          <a:prstGeom prst="line">
            <a:avLst/>
          </a:prstGeom>
          <a:noFill/>
          <a:ln w="9525">
            <a:solidFill>
              <a:srgbClr val="984807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3"/>
          <p:cNvSpPr>
            <a:spLocks noChangeShapeType="1"/>
          </p:cNvSpPr>
          <p:nvPr/>
        </p:nvSpPr>
        <p:spPr bwMode="auto">
          <a:xfrm flipH="1" flipV="1">
            <a:off x="7816850" y="3592512"/>
            <a:ext cx="257175" cy="257175"/>
          </a:xfrm>
          <a:prstGeom prst="line">
            <a:avLst/>
          </a:prstGeom>
          <a:noFill/>
          <a:ln w="9525">
            <a:solidFill>
              <a:srgbClr val="984807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I-2. Open Innovation &amp; Open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58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xfrm>
            <a:off x="4089400" y="6621463"/>
            <a:ext cx="2311400" cy="1889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10</a:t>
            </a:fld>
            <a:endParaRPr lang="ko-KR" altLang="en-US"/>
          </a:p>
        </p:txBody>
      </p:sp>
      <p:sp>
        <p:nvSpPr>
          <p:cNvPr id="6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Open Source Software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50" y="2286000"/>
            <a:ext cx="7805738" cy="23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defRPr/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II. Introduction 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of </a:t>
            </a:r>
            <a:endParaRPr lang="en-US" sz="66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</a:endParaRPr>
          </a:p>
          <a:p>
            <a:pPr marL="50800" defTabSz="939800" eaLnBrk="0" fontAlgn="b" hangingPunct="0">
              <a:spcBef>
                <a:spcPct val="30000"/>
              </a:spcBef>
              <a:defRPr/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Open 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Source SW</a:t>
            </a:r>
          </a:p>
        </p:txBody>
      </p:sp>
      <p:pic>
        <p:nvPicPr>
          <p:cNvPr id="4" name="Picture 3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5" name="Picture 4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6" name="Picture 5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7" name="Picture 6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8" name="Picture 7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 What is Open Source SW?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042988"/>
            <a:ext cx="96012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Open source SW(OSS) is the computer SW that is available in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source code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 form under certain licenses.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Users of OSS are permitted to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use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,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copy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,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study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,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change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,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improve 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and even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redistribute 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those OSS freely.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‘Free’ does not mean ‘Free of Charge’</a:t>
            </a:r>
            <a:r>
              <a:rPr lang="en-US" altLang="ko-KR" sz="1500" dirty="0" smtClean="0">
                <a:solidFill>
                  <a:srgbClr val="404040"/>
                </a:solidFill>
                <a:cs typeface="맑은 고딕" pitchFamily="50" charset="-128"/>
              </a:rPr>
              <a:t> but 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‘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Freedom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’</a:t>
            </a:r>
          </a:p>
        </p:txBody>
      </p:sp>
      <p:sp>
        <p:nvSpPr>
          <p:cNvPr id="8196" name="TextBox 25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8197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605CC0-6A7D-824C-B093-11F234C5C73D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12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8198" name="Picture 6" descr="http://www.zbyte.net.au/images/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3024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1"/>
          <p:cNvSpPr/>
          <p:nvPr/>
        </p:nvSpPr>
        <p:spPr>
          <a:xfrm>
            <a:off x="3044825" y="2452688"/>
            <a:ext cx="4032250" cy="4000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굴림" pitchFamily="50" charset="-128"/>
              <a:ea typeface="굴림" pitchFamily="50" charset="-128"/>
              <a:cs typeface="굴림" pitchFamily="50" charset="-128"/>
            </a:endParaRPr>
          </a:p>
        </p:txBody>
      </p:sp>
      <p:grpSp>
        <p:nvGrpSpPr>
          <p:cNvPr id="8200" name="그룹 7"/>
          <p:cNvGrpSpPr>
            <a:grpSpLocks/>
          </p:cNvGrpSpPr>
          <p:nvPr/>
        </p:nvGrpSpPr>
        <p:grpSpPr bwMode="auto">
          <a:xfrm>
            <a:off x="4075113" y="2114550"/>
            <a:ext cx="1971675" cy="1074738"/>
            <a:chOff x="3803068" y="-13073"/>
            <a:chExt cx="1970926" cy="1074148"/>
          </a:xfrm>
        </p:grpSpPr>
        <p:sp>
          <p:nvSpPr>
            <p:cNvPr id="28" name="모서리가 둥근 직사각형 21"/>
            <p:cNvSpPr>
              <a:spLocks noChangeArrowheads="1"/>
            </p:cNvSpPr>
            <p:nvPr/>
          </p:nvSpPr>
          <p:spPr bwMode="auto">
            <a:xfrm>
              <a:off x="3803068" y="-13073"/>
              <a:ext cx="1970926" cy="10741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D417E"/>
                </a:gs>
                <a:gs pos="80000">
                  <a:srgbClr val="7B58A6"/>
                </a:gs>
                <a:gs pos="100000">
                  <a:srgbClr val="7B57A8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모서리가 둥근 직사각형 4"/>
            <p:cNvSpPr/>
            <p:nvPr/>
          </p:nvSpPr>
          <p:spPr>
            <a:xfrm>
              <a:off x="3855435" y="39286"/>
              <a:ext cx="1866191" cy="969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Freedom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Of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Software</a:t>
              </a:r>
              <a:endPara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맑은 고딕" pitchFamily="50" charset="-128"/>
              </a:endParaRPr>
            </a:p>
          </p:txBody>
        </p:sp>
      </p:grpSp>
      <p:grpSp>
        <p:nvGrpSpPr>
          <p:cNvPr id="8201" name="그룹 8"/>
          <p:cNvGrpSpPr>
            <a:grpSpLocks/>
          </p:cNvGrpSpPr>
          <p:nvPr/>
        </p:nvGrpSpPr>
        <p:grpSpPr bwMode="auto">
          <a:xfrm>
            <a:off x="6215063" y="3540125"/>
            <a:ext cx="1970087" cy="1074738"/>
            <a:chOff x="5832641" y="1446441"/>
            <a:chExt cx="1970926" cy="1074148"/>
          </a:xfrm>
        </p:grpSpPr>
        <p:sp>
          <p:nvSpPr>
            <p:cNvPr id="31" name="모서리가 둥근 직사각형 18"/>
            <p:cNvSpPr>
              <a:spLocks noChangeArrowheads="1"/>
            </p:cNvSpPr>
            <p:nvPr/>
          </p:nvSpPr>
          <p:spPr bwMode="auto">
            <a:xfrm>
              <a:off x="5832641" y="1446441"/>
              <a:ext cx="1970926" cy="10741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53A87"/>
                </a:gs>
                <a:gs pos="80000">
                  <a:srgbClr val="5D4FB1"/>
                </a:gs>
                <a:gs pos="100000">
                  <a:srgbClr val="5C4DB4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모서리가 둥근 직사각형 6"/>
            <p:cNvSpPr/>
            <p:nvPr/>
          </p:nvSpPr>
          <p:spPr>
            <a:xfrm>
              <a:off x="5885050" y="1498800"/>
              <a:ext cx="1866107" cy="969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Freedom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of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Redistribute</a:t>
              </a:r>
              <a:endPara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맑은 고딕" pitchFamily="50" charset="-128"/>
              </a:endParaRPr>
            </a:p>
          </p:txBody>
        </p:sp>
      </p:grpSp>
      <p:grpSp>
        <p:nvGrpSpPr>
          <p:cNvPr id="8202" name="그룹 9"/>
          <p:cNvGrpSpPr>
            <a:grpSpLocks/>
          </p:cNvGrpSpPr>
          <p:nvPr/>
        </p:nvGrpSpPr>
        <p:grpSpPr bwMode="auto">
          <a:xfrm>
            <a:off x="5738813" y="5480050"/>
            <a:ext cx="1971675" cy="1073150"/>
            <a:chOff x="5472615" y="3246637"/>
            <a:chExt cx="1970926" cy="1074148"/>
          </a:xfrm>
        </p:grpSpPr>
        <p:sp>
          <p:nvSpPr>
            <p:cNvPr id="34" name="모서리가 둥근 직사각형 16"/>
            <p:cNvSpPr>
              <a:spLocks noChangeArrowheads="1"/>
            </p:cNvSpPr>
            <p:nvPr/>
          </p:nvSpPr>
          <p:spPr bwMode="auto">
            <a:xfrm>
              <a:off x="5472615" y="3246637"/>
              <a:ext cx="1970926" cy="10741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4438F"/>
                </a:gs>
                <a:gs pos="80000">
                  <a:srgbClr val="475ABC"/>
                </a:gs>
                <a:gs pos="100000">
                  <a:srgbClr val="4559BF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모서리가 둥근 직사각형 8"/>
            <p:cNvSpPr/>
            <p:nvPr/>
          </p:nvSpPr>
          <p:spPr>
            <a:xfrm>
              <a:off x="5524982" y="3299074"/>
              <a:ext cx="1866191" cy="969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Freedom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of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Modify</a:t>
              </a:r>
            </a:p>
          </p:txBody>
        </p:sp>
      </p:grpSp>
      <p:grpSp>
        <p:nvGrpSpPr>
          <p:cNvPr id="8203" name="그룹 10"/>
          <p:cNvGrpSpPr>
            <a:grpSpLocks/>
          </p:cNvGrpSpPr>
          <p:nvPr/>
        </p:nvGrpSpPr>
        <p:grpSpPr bwMode="auto">
          <a:xfrm>
            <a:off x="2382838" y="5480050"/>
            <a:ext cx="1970087" cy="1073150"/>
            <a:chOff x="2332341" y="3246629"/>
            <a:chExt cx="1970926" cy="1074148"/>
          </a:xfrm>
        </p:grpSpPr>
        <p:sp>
          <p:nvSpPr>
            <p:cNvPr id="37" name="모서리가 둥근 직사각형 14"/>
            <p:cNvSpPr>
              <a:spLocks noChangeArrowheads="1"/>
            </p:cNvSpPr>
            <p:nvPr/>
          </p:nvSpPr>
          <p:spPr bwMode="auto">
            <a:xfrm>
              <a:off x="2332341" y="3246629"/>
              <a:ext cx="1970926" cy="10741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D6098"/>
                </a:gs>
                <a:gs pos="80000">
                  <a:srgbClr val="3E80C7"/>
                </a:gs>
                <a:gs pos="100000">
                  <a:srgbClr val="3C80CB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모서리가 둥근 직사각형 10"/>
            <p:cNvSpPr/>
            <p:nvPr/>
          </p:nvSpPr>
          <p:spPr>
            <a:xfrm>
              <a:off x="2384750" y="3299066"/>
              <a:ext cx="1866107" cy="969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Freedom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of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Copy</a:t>
              </a:r>
              <a:endPara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맑은 고딕" pitchFamily="50" charset="-128"/>
              </a:endParaRPr>
            </a:p>
          </p:txBody>
        </p:sp>
      </p:grpSp>
      <p:grpSp>
        <p:nvGrpSpPr>
          <p:cNvPr id="8204" name="그룹 11"/>
          <p:cNvGrpSpPr>
            <a:grpSpLocks/>
          </p:cNvGrpSpPr>
          <p:nvPr/>
        </p:nvGrpSpPr>
        <p:grpSpPr bwMode="auto">
          <a:xfrm>
            <a:off x="1784350" y="3540125"/>
            <a:ext cx="1971675" cy="1074738"/>
            <a:chOff x="1872203" y="1518440"/>
            <a:chExt cx="1970926" cy="1074148"/>
          </a:xfrm>
        </p:grpSpPr>
        <p:sp>
          <p:nvSpPr>
            <p:cNvPr id="40" name="모서리가 둥근 직사각형 12"/>
            <p:cNvSpPr>
              <a:spLocks noChangeArrowheads="1"/>
            </p:cNvSpPr>
            <p:nvPr/>
          </p:nvSpPr>
          <p:spPr bwMode="auto">
            <a:xfrm>
              <a:off x="1872203" y="1518440"/>
              <a:ext cx="1970926" cy="10741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모서리가 둥근 직사각형 12"/>
            <p:cNvSpPr/>
            <p:nvPr/>
          </p:nvSpPr>
          <p:spPr>
            <a:xfrm>
              <a:off x="1924571" y="1570799"/>
              <a:ext cx="1866191" cy="969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Freedom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of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맑은 고딕" pitchFamily="50" charset="-128"/>
                </a:rPr>
                <a:t>Use</a:t>
              </a:r>
              <a:endPara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맑은 고딕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 What is Open Source SW?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914400"/>
            <a:ext cx="96012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Open Source SW Criteria by </a:t>
            </a:r>
            <a:r>
              <a:rPr lang="en-US" altLang="ko-KR" sz="1500" b="1" dirty="0" err="1">
                <a:solidFill>
                  <a:srgbClr val="404040"/>
                </a:solidFill>
                <a:cs typeface="맑은 고딕" pitchFamily="50" charset="-128"/>
              </a:rPr>
              <a:t>OSI(Open</a:t>
            </a: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 Source Initiative) </a:t>
            </a:r>
          </a:p>
        </p:txBody>
      </p:sp>
      <p:sp>
        <p:nvSpPr>
          <p:cNvPr id="9220" name="TextBox 25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9221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CA29D0-9F87-1948-BE01-D82FC9FCD8BF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13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9223" name="Picture 29" descr="220px-Opensource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279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18"/>
          <p:cNvSpPr>
            <a:spLocks noChangeArrowheads="1"/>
          </p:cNvSpPr>
          <p:nvPr/>
        </p:nvSpPr>
        <p:spPr bwMode="auto">
          <a:xfrm>
            <a:off x="4343400" y="2021945"/>
            <a:ext cx="5181600" cy="3481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" name="모서리가 둥근 직사각형 6"/>
          <p:cNvSpPr/>
          <p:nvPr/>
        </p:nvSpPr>
        <p:spPr bwMode="auto">
          <a:xfrm>
            <a:off x="4481184" y="1910292"/>
            <a:ext cx="4906029" cy="35761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anchor="ctr">
            <a:prstTxWarp prst="textNoShape">
              <a:avLst/>
            </a:prstTxWarp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400" dirty="0">
                <a:ea typeface="굴림" pitchFamily="50" charset="-127"/>
                <a:cs typeface="Times New Roman" pitchFamily="18" charset="0"/>
              </a:rPr>
              <a:t> Free Redistribution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400" dirty="0">
                <a:ea typeface="굴림" pitchFamily="50" charset="-127"/>
                <a:cs typeface="Times New Roman" pitchFamily="18" charset="0"/>
              </a:rPr>
              <a:t> Source Code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400" dirty="0">
                <a:ea typeface="굴림" pitchFamily="50" charset="-127"/>
                <a:cs typeface="Times New Roman" pitchFamily="18" charset="0"/>
              </a:rPr>
              <a:t> Derived Works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Integrity of The Author's Source Code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No Discrimination Against Persons or Groups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No Discrimination Against Fields of Endeavor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Distribution of License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License Must Not Be Specific to a Product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License Must Not Restrict Other Software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en-US" sz="1400" dirty="0">
                <a:ea typeface="굴림" pitchFamily="50" charset="-127"/>
                <a:cs typeface="Times New Roman" pitchFamily="18" charset="0"/>
              </a:rPr>
              <a:t> License Must Be Technology-Neutral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 What is Open Source SW?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914400"/>
            <a:ext cx="96012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Open Source SW vs. Freeware</a:t>
            </a:r>
          </a:p>
        </p:txBody>
      </p:sp>
      <p:sp>
        <p:nvSpPr>
          <p:cNvPr id="10244" name="TextBox 25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Introduction of Open Source SW</a:t>
            </a:r>
          </a:p>
        </p:txBody>
      </p:sp>
      <p:sp>
        <p:nvSpPr>
          <p:cNvPr id="10245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38591-D23D-934E-BDA8-5EFBDA9FF821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14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270500" y="2311400"/>
            <a:ext cx="0" cy="24114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701" tIns="42350" rIns="84701" bIns="4235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4688" y="2311400"/>
            <a:ext cx="37322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Users have the right to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access 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&amp;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modify 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the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source codes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</a:p>
          <a:p>
            <a:pPr marL="173038" indent="-173038" defTabSz="912813">
              <a:buFont typeface="Arial"/>
              <a:buChar char="•"/>
              <a:defRPr/>
            </a:pPr>
            <a:endParaRPr lang="ko-KR" altLang="en-US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In case original programmer disappeared, users &amp; developer group of the S/W usually keep its support to the S/W.</a:t>
            </a:r>
          </a:p>
          <a:p>
            <a:pPr marL="173038" indent="-173038" defTabSz="912813">
              <a:buFont typeface="Arial"/>
              <a:buChar char="•"/>
              <a:defRPr/>
            </a:pPr>
            <a:endParaRPr lang="en-US" altLang="ko-KR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OSS usually has the strong users &amp; developers group that manage and maintain the project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</a:p>
          <a:p>
            <a:pPr defTabSz="912813">
              <a:buFont typeface="Wingdings" charset="2"/>
              <a:buNone/>
              <a:defRPr/>
            </a:pPr>
            <a:endParaRPr lang="ko-KR" altLang="en-US" sz="1400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74688" y="1524000"/>
            <a:ext cx="146685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lnSpc>
                <a:spcPct val="135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</a:rPr>
              <a:t>OSS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357813" y="1524000"/>
            <a:ext cx="146685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lnSpc>
                <a:spcPct val="135000"/>
              </a:lnSpc>
              <a:defRPr/>
            </a:pPr>
            <a:r>
              <a:rPr lang="en-US" altLang="ko-KR" sz="1400" b="1" dirty="0">
                <a:solidFill>
                  <a:srgbClr val="FFFFFF"/>
                </a:solidFill>
              </a:rPr>
              <a:t>Freeware</a:t>
            </a:r>
            <a:endParaRPr lang="ko-KR" altLang="en-US" sz="1400" b="1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1813" y="4724400"/>
            <a:ext cx="8496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en-US" altLang="ko-KR" dirty="0">
              <a:solidFill>
                <a:srgbClr val="008000"/>
              </a:solidFill>
              <a:latin typeface="맑은 고딕" pitchFamily="50" charset="-128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ko-KR" sz="1600" dirty="0">
                <a:latin typeface="맑은 고딕" pitchFamily="50" charset="-128"/>
              </a:rPr>
              <a:t>OSS is different from Freeware</a:t>
            </a:r>
            <a:endParaRPr lang="ko-KR" altLang="en-US" sz="1600" dirty="0">
              <a:latin typeface="맑은 고딕" pitchFamily="50" charset="-128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endParaRPr lang="ko-KR" altLang="en-US" sz="1600" dirty="0">
              <a:latin typeface="맑은 고딕" pitchFamily="50" charset="-128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ko-KR" sz="1600" dirty="0">
                <a:latin typeface="맑은 고딕" pitchFamily="50" charset="-128"/>
              </a:rPr>
              <a:t>Antonym of OSS would be </a:t>
            </a:r>
            <a:r>
              <a:rPr lang="en-US" altLang="ko-KR" sz="1600" dirty="0">
                <a:solidFill>
                  <a:srgbClr val="FF0000"/>
                </a:solidFill>
                <a:latin typeface="맑은 고딕" pitchFamily="50" charset="-128"/>
              </a:rPr>
              <a:t>‘Closed Source S/W’</a:t>
            </a:r>
            <a:r>
              <a:rPr lang="en-US" altLang="ko-KR" sz="1600" dirty="0">
                <a:latin typeface="맑은 고딕" pitchFamily="50" charset="-128"/>
              </a:rPr>
              <a:t> or </a:t>
            </a:r>
            <a:r>
              <a:rPr lang="en-US" altLang="ko-KR" sz="1600" dirty="0">
                <a:solidFill>
                  <a:srgbClr val="FF0000"/>
                </a:solidFill>
                <a:latin typeface="맑은 고딕" pitchFamily="50" charset="-128"/>
              </a:rPr>
              <a:t>‘Proprietary S/W’</a:t>
            </a: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endParaRPr lang="en-US" altLang="ko-KR" sz="1600" dirty="0">
              <a:latin typeface="맑은 고딕" pitchFamily="50" charset="-128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ko-KR" sz="1600" dirty="0">
                <a:latin typeface="맑은 고딕" pitchFamily="50" charset="-128"/>
              </a:rPr>
              <a:t>Recently OSS is also regarded as ‘Commercial S/W’</a:t>
            </a:r>
            <a:endParaRPr lang="ko-KR" altLang="en-US" sz="1600" dirty="0">
              <a:latin typeface="맑은 고딕" pitchFamily="50" charset="-128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</a:pPr>
            <a:endParaRPr lang="ko-KR" altLang="en-US" sz="1600" dirty="0">
              <a:latin typeface="맑은 고딕" pitchFamily="50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57813" y="2311400"/>
            <a:ext cx="37322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Freeware is usually distributed in a form of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binary at ‘Free of Charge’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, but does not open source codes itself.</a:t>
            </a:r>
          </a:p>
          <a:p>
            <a:pPr marL="173038" indent="-173038" defTabSz="912813">
              <a:buFont typeface="Arial"/>
              <a:buChar char="•"/>
              <a:defRPr/>
            </a:pPr>
            <a:endParaRPr lang="ko-KR" altLang="en-US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Developer of freeware could abandon development at any time and then final version will be the last version of the freeware. No enhancements will be made by others.</a:t>
            </a:r>
          </a:p>
          <a:p>
            <a:pPr marL="173038" indent="-173038" defTabSz="912813">
              <a:buFont typeface="Arial"/>
              <a:buChar char="•"/>
              <a:defRPr/>
            </a:pPr>
            <a:endParaRPr lang="en-US" altLang="ko-KR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Arial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Possibility of changing its licensing policy</a:t>
            </a:r>
            <a:endParaRPr lang="ko-KR" altLang="en-US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defTabSz="912813">
              <a:buFont typeface="Wingdings" charset="2"/>
              <a:buNone/>
              <a:defRPr/>
            </a:pPr>
            <a:endParaRPr lang="ko-KR" altLang="en-US" sz="1400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609600" y="2312988"/>
            <a:ext cx="0" cy="24114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701" tIns="42350" rIns="84701" bIns="4235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-2. Open Source SW Licenses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908050"/>
            <a:ext cx="99060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Copyright vs. Licenses</a:t>
            </a:r>
          </a:p>
        </p:txBody>
      </p:sp>
      <p:sp>
        <p:nvSpPr>
          <p:cNvPr id="11268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4CED44-FD36-4340-BE5B-E029CF3DE122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15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Introduction of Open Source SW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697413" y="2254250"/>
            <a:ext cx="0" cy="18875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701" tIns="42350" rIns="84701" bIns="4235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" y="2203450"/>
            <a:ext cx="37322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6213" indent="-176213" defTabSz="912813">
              <a:buFont typeface="Wingdings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Set of  </a:t>
            </a:r>
            <a:r>
              <a:rPr lang="en-US" sz="1400" dirty="0">
                <a:solidFill>
                  <a:srgbClr val="FF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exclusive rights granted to the author or creator of an original work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, including the right to copy, distribute and adapt the work.</a:t>
            </a:r>
          </a:p>
          <a:p>
            <a:pPr marL="176213" indent="-176213" defTabSz="912813">
              <a:buFont typeface="Wingdings" charset="2"/>
              <a:buChar char="ü"/>
            </a:pPr>
            <a:endParaRPr lang="en-US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  <a:p>
            <a:pPr marL="176213" indent="-176213" defTabSz="912813">
              <a:buFont typeface="Wingdings" charset="2"/>
              <a:buChar char="ü"/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Rights obtained just after create the work without any registration.</a:t>
            </a:r>
          </a:p>
          <a:p>
            <a:pPr marL="176213" indent="-176213" defTabSz="912813">
              <a:buFont typeface="Wingdings" charset="2"/>
              <a:buChar char="ü"/>
            </a:pPr>
            <a:endParaRPr lang="en-US" altLang="ko-KR" sz="12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  <a:p>
            <a:pPr marL="176213" indent="-176213" defTabSz="912813">
              <a:buFont typeface="Wingdings" charset="2"/>
              <a:buChar char="ü"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Without any permissions, others could not use, copy, distribute, adapt the work.</a:t>
            </a:r>
            <a:endParaRPr lang="ko-KR" altLang="en-US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06950" y="2203450"/>
            <a:ext cx="49196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6213" indent="-176213" defTabSz="912813">
              <a:buFont typeface="Wingdings" charset="2"/>
              <a:buChar char="ü"/>
            </a:pPr>
            <a:r>
              <a:rPr lang="en-US" altLang="ko-KR" sz="1400" dirty="0">
                <a:solidFill>
                  <a:srgbClr val="FF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Permission to use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 the work under certain agreement.</a:t>
            </a:r>
          </a:p>
          <a:p>
            <a:pPr marL="176213" indent="-176213" defTabSz="912813">
              <a:buFont typeface="Wingdings" charset="2"/>
              <a:buChar char="ü"/>
            </a:pPr>
            <a:endParaRPr lang="en-US" altLang="ko-KR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  <a:p>
            <a:pPr marL="176213" indent="-176213" defTabSz="912813">
              <a:buFont typeface="Wingdings" charset="2"/>
              <a:buChar char="ü"/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A kind of contract agreement like </a:t>
            </a:r>
            <a:r>
              <a:rPr lang="en-US" altLang="ko-KR" sz="1400" dirty="0" err="1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EULA(End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 User License Agreements)</a:t>
            </a:r>
          </a:p>
          <a:p>
            <a:pPr marL="176213" indent="-176213" defTabSz="912813">
              <a:buFont typeface="Wingdings" charset="2"/>
              <a:buChar char="ü"/>
            </a:pPr>
            <a:endParaRPr lang="ko-KR" altLang="en-US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  <a:p>
            <a:pPr marL="176213" indent="-176213" defTabSz="912813">
              <a:buFont typeface="Wingdings" charset="2"/>
              <a:buChar char="ü"/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If you buy Window7, it means you just buy a permission to install &amp; use Windows7 S/W in your PC. </a:t>
            </a:r>
          </a:p>
          <a:p>
            <a:pPr marL="176213" indent="-176213" defTabSz="912813">
              <a:buFont typeface="Wingdings" charset="2"/>
              <a:buChar char="ü"/>
            </a:pPr>
            <a:endParaRPr lang="en-US" altLang="ko-KR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  <a:p>
            <a:pPr marL="176213" indent="-176213" defTabSz="912813">
              <a:buFont typeface="Wingdings" charset="2"/>
              <a:buChar char="ü"/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License is different from products buying.</a:t>
            </a:r>
            <a:endParaRPr lang="ko-KR" altLang="en-US" sz="1400" dirty="0">
              <a:solidFill>
                <a:srgbClr val="000000"/>
              </a:solidFill>
              <a:latin typeface="맑은 고딕" pitchFamily="50" charset="-128"/>
              <a:ea typeface="Times New Roman" charset="0"/>
              <a:cs typeface="Times New Roman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33400" y="2254250"/>
            <a:ext cx="0" cy="208915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701" tIns="42350" rIns="84701" bIns="4235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30238" y="1466850"/>
            <a:ext cx="146685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lnSpc>
                <a:spcPct val="135000"/>
              </a:lnSpc>
              <a:defRPr/>
            </a:pPr>
            <a:r>
              <a:rPr lang="en-US" altLang="ko-KR" sz="1400" b="1" dirty="0">
                <a:solidFill>
                  <a:srgbClr val="FFFFFF"/>
                </a:solidFill>
              </a:rPr>
              <a:t>Copyright</a:t>
            </a:r>
            <a:endParaRPr lang="ko-KR" alt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735513" y="1466850"/>
            <a:ext cx="146685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lnSpc>
                <a:spcPct val="135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</a:rPr>
              <a:t>License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타원 20"/>
          <p:cNvSpPr>
            <a:spLocks noChangeArrowheads="1"/>
          </p:cNvSpPr>
          <p:nvPr/>
        </p:nvSpPr>
        <p:spPr bwMode="auto">
          <a:xfrm>
            <a:off x="1524000" y="4772025"/>
            <a:ext cx="6715125" cy="18573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endParaRPr lang="ko-KR" altLang="en-US"/>
          </a:p>
        </p:txBody>
      </p:sp>
      <p:sp>
        <p:nvSpPr>
          <p:cNvPr id="17" name="타원 21"/>
          <p:cNvSpPr/>
          <p:nvPr/>
        </p:nvSpPr>
        <p:spPr bwMode="auto">
          <a:xfrm>
            <a:off x="2024063" y="5486400"/>
            <a:ext cx="1357312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r>
              <a:rPr lang="en-US" altLang="ko-KR" sz="1300" dirty="0">
                <a:solidFill>
                  <a:srgbClr val="FFFFFF"/>
                </a:solidFill>
                <a:cs typeface="Times New Roman" pitchFamily="18" charset="0"/>
              </a:rPr>
              <a:t>Copyright</a:t>
            </a:r>
            <a:endParaRPr lang="ko-KR" altLang="en-US" sz="13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" name="타원 22"/>
          <p:cNvSpPr/>
          <p:nvPr/>
        </p:nvSpPr>
        <p:spPr bwMode="auto">
          <a:xfrm>
            <a:off x="3524250" y="5486400"/>
            <a:ext cx="1357313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r>
              <a:rPr lang="en-US" altLang="ko-KR" sz="1300" dirty="0">
                <a:solidFill>
                  <a:srgbClr val="FFFFFF"/>
                </a:solidFill>
                <a:cs typeface="Times New Roman" pitchFamily="18" charset="0"/>
              </a:rPr>
              <a:t>Patent</a:t>
            </a:r>
            <a:endParaRPr lang="ko-KR" altLang="en-US" sz="13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9" name="타원 23"/>
          <p:cNvSpPr/>
          <p:nvPr/>
        </p:nvSpPr>
        <p:spPr bwMode="auto">
          <a:xfrm>
            <a:off x="4953000" y="5486400"/>
            <a:ext cx="1357313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r>
              <a:rPr lang="en-US" altLang="ko-KR" sz="1300" dirty="0">
                <a:solidFill>
                  <a:srgbClr val="FFFFFF"/>
                </a:solidFill>
                <a:cs typeface="Times New Roman" pitchFamily="18" charset="0"/>
              </a:rPr>
              <a:t>Trademark</a:t>
            </a:r>
            <a:endParaRPr lang="ko-KR" altLang="en-US" sz="13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" name="타원 24"/>
          <p:cNvSpPr/>
          <p:nvPr/>
        </p:nvSpPr>
        <p:spPr bwMode="auto">
          <a:xfrm>
            <a:off x="6453188" y="5486400"/>
            <a:ext cx="1357312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r>
              <a:rPr lang="en-US" altLang="ko-KR" sz="1300" dirty="0">
                <a:solidFill>
                  <a:srgbClr val="FFFFFF"/>
                </a:solidFill>
                <a:cs typeface="Times New Roman" pitchFamily="18" charset="0"/>
              </a:rPr>
              <a:t>Trade Secret</a:t>
            </a:r>
            <a:endParaRPr lang="ko-KR" altLang="en-US" sz="13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2" name="위로 구부러진 리본 26"/>
          <p:cNvSpPr/>
          <p:nvPr/>
        </p:nvSpPr>
        <p:spPr bwMode="auto">
          <a:xfrm>
            <a:off x="3452813" y="4557713"/>
            <a:ext cx="3000375" cy="500062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912813">
              <a:defRPr/>
            </a:pPr>
            <a:r>
              <a:rPr lang="en-US" altLang="ko-KR" sz="1400" dirty="0">
                <a:solidFill>
                  <a:srgbClr val="FFFFFF"/>
                </a:solidFill>
              </a:rPr>
              <a:t>IPR</a:t>
            </a:r>
            <a:endParaRPr lang="ko-KR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2. Open Source SW Licenses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908050"/>
            <a:ext cx="99060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Typical OSS Licenses</a:t>
            </a:r>
          </a:p>
        </p:txBody>
      </p:sp>
      <p:sp>
        <p:nvSpPr>
          <p:cNvPr id="12292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CE0B6F-2FC6-6E4E-97D3-8D05E82D65AA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16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graphicFrame>
        <p:nvGraphicFramePr>
          <p:cNvPr id="31" name="표 30"/>
          <p:cNvGraphicFramePr>
            <a:graphicFrameLocks noGrp="1"/>
          </p:cNvGraphicFramePr>
          <p:nvPr/>
        </p:nvGraphicFramePr>
        <p:xfrm>
          <a:off x="533400" y="1600200"/>
          <a:ext cx="8864599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370"/>
                <a:gridCol w="928738"/>
                <a:gridCol w="1191443"/>
                <a:gridCol w="1320948"/>
                <a:gridCol w="1217344"/>
                <a:gridCol w="1787164"/>
                <a:gridCol w="1152592"/>
              </a:tblGrid>
              <a:tr h="1360489"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Free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Re-Distributable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Access to</a:t>
                      </a:r>
                    </a:p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Source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Modification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Obligation</a:t>
                      </a:r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to</a:t>
                      </a:r>
                    </a:p>
                    <a:p>
                      <a:pPr algn="ctr" latinLnBrk="1"/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Open </a:t>
                      </a:r>
                    </a:p>
                    <a:p>
                      <a:pPr algn="ctr" latinLnBrk="1"/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Derived Works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Combining</a:t>
                      </a:r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with </a:t>
                      </a:r>
                    </a:p>
                    <a:p>
                      <a:pPr algn="ctr" latinLnBrk="1"/>
                      <a:r>
                        <a:rPr lang="en-US" altLang="ko-KR" sz="1400" b="0" i="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Proprietary SW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GPL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LGPL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MPL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BSD Alike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Apache Alike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lang="ko-KR" altLang="en-US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직사각형 3"/>
          <p:cNvSpPr/>
          <p:nvPr/>
        </p:nvSpPr>
        <p:spPr>
          <a:xfrm>
            <a:off x="533400" y="5410200"/>
            <a:ext cx="88392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n-ea"/>
                <a:ea typeface="+mn-ea"/>
                <a:cs typeface="+mn-cs"/>
              </a:rPr>
              <a:t>GPL : Application need to be licensed under the same GPL if redistributed with the GPL asset.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n-ea"/>
                <a:ea typeface="+mn-ea"/>
                <a:cs typeface="+mn-cs"/>
              </a:rPr>
              <a:t>LGPL : Modified library need to be licensed under the same licenses as the originating asset.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n-ea"/>
                <a:ea typeface="+mn-ea"/>
                <a:cs typeface="+mn-cs"/>
              </a:rPr>
              <a:t>BSD/Apache Alike : Much more permissive for combination with proprietary SW.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2. Open Source SW Licenses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908050"/>
            <a:ext cx="99060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Open Source SW </a:t>
            </a: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Licenses </a:t>
            </a: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Rate</a:t>
            </a:r>
          </a:p>
        </p:txBody>
      </p:sp>
      <p:sp>
        <p:nvSpPr>
          <p:cNvPr id="13316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7B31D-C79A-5B49-8CEE-0BE079E345DF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17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pic>
        <p:nvPicPr>
          <p:cNvPr id="13318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1581150"/>
            <a:ext cx="43624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666750" y="45751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200">
                <a:latin typeface="맑은 고딕" pitchFamily="50" charset="-128"/>
              </a:rPr>
              <a:t>Sourceforge.net,  May, 2006.</a:t>
            </a:r>
            <a:endParaRPr lang="ko-KR" altLang="en-US" sz="1200">
              <a:latin typeface="맑은 고딕" pitchFamily="50" charset="-128"/>
            </a:endParaRPr>
          </a:p>
        </p:txBody>
      </p:sp>
      <p:graphicFrame>
        <p:nvGraphicFramePr>
          <p:cNvPr id="11" name="차트 13"/>
          <p:cNvGraphicFramePr/>
          <p:nvPr/>
        </p:nvGraphicFramePr>
        <p:xfrm>
          <a:off x="4800600" y="1524000"/>
          <a:ext cx="487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521325" y="4600575"/>
            <a:ext cx="378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200">
                <a:latin typeface="맑은 고딕" pitchFamily="50" charset="-128"/>
              </a:rPr>
              <a:t>Black Duck Software Knowledgebase, April, 2008.</a:t>
            </a:r>
            <a:endParaRPr lang="ko-KR" altLang="en-US" sz="1200">
              <a:latin typeface="맑은 고딕" pitchFamily="50" charset="-128"/>
            </a:endParaRPr>
          </a:p>
        </p:txBody>
      </p:sp>
      <p:sp>
        <p:nvSpPr>
          <p:cNvPr id="13" name="직사각형 3"/>
          <p:cNvSpPr/>
          <p:nvPr/>
        </p:nvSpPr>
        <p:spPr>
          <a:xfrm>
            <a:off x="533400" y="5105400"/>
            <a:ext cx="88392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n-ea"/>
                <a:ea typeface="+mn-ea"/>
                <a:cs typeface="+mn-cs"/>
              </a:rPr>
              <a:t>More than 60% of OSS licenses are GPL based license.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n-ea"/>
                <a:ea typeface="+mn-ea"/>
                <a:cs typeface="+mn-cs"/>
              </a:rPr>
              <a:t>Due to hard condition of OSS licenses,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OSS is perceived to be difficult to be commercialized.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US" altLang="ko-KR" sz="140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19200" y="5867400"/>
            <a:ext cx="72390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Is it really hard to commercialize the OSS?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3. Benefits of Open Source SW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4339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E90E58-38DB-EF47-94CA-038D59CA893A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18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Introduction of Open Source SW</a:t>
            </a:r>
          </a:p>
        </p:txBody>
      </p:sp>
      <p:sp>
        <p:nvSpPr>
          <p:cNvPr id="9" name="직사각형 21"/>
          <p:cNvSpPr/>
          <p:nvPr/>
        </p:nvSpPr>
        <p:spPr>
          <a:xfrm>
            <a:off x="0" y="908050"/>
            <a:ext cx="9906000" cy="153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Benefits of Open Source Software purported by OSS Community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Save money, save resources, increase stability, access to source code, access to skilled community of developers </a:t>
            </a: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334963" y="5867400"/>
            <a:ext cx="9220200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>
              <a:defRPr/>
            </a:pPr>
            <a:r>
              <a:rPr lang="en-US" altLang="ko-KR" dirty="0">
                <a:solidFill>
                  <a:srgbClr val="000000"/>
                </a:solidFill>
              </a:rPr>
              <a:t>Develop the society by sharing technology &amp; outcomes!!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296863" y="2209800"/>
            <a:ext cx="2160587" cy="1079500"/>
          </a:xfrm>
          <a:prstGeom prst="roundRect">
            <a:avLst>
              <a:gd name="adj" fmla="val 10296"/>
            </a:avLst>
          </a:prstGeom>
          <a:solidFill>
            <a:srgbClr val="DBEDF1"/>
          </a:solidFill>
          <a:ln w="9525">
            <a:solidFill>
              <a:srgbClr val="3172A3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defTabSz="912813"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</a:rPr>
              <a:t>1. Technological</a:t>
            </a:r>
          </a:p>
          <a:p>
            <a:pPr marL="342900" indent="-342900" defTabSz="912813"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</a:rPr>
              <a:t>    Aspects</a:t>
            </a:r>
            <a:endParaRPr lang="ko-KR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AutoShape 70"/>
          <p:cNvSpPr>
            <a:spLocks noChangeArrowheads="1"/>
          </p:cNvSpPr>
          <p:nvPr/>
        </p:nvSpPr>
        <p:spPr bwMode="auto">
          <a:xfrm>
            <a:off x="2662238" y="2209800"/>
            <a:ext cx="2159000" cy="1079500"/>
          </a:xfrm>
          <a:prstGeom prst="roundRect">
            <a:avLst>
              <a:gd name="adj" fmla="val 10296"/>
            </a:avLst>
          </a:prstGeom>
          <a:solidFill>
            <a:srgbClr val="CCE7EC"/>
          </a:solidFill>
          <a:ln w="9525">
            <a:solidFill>
              <a:srgbClr val="3172A3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>
              <a:defRPr/>
            </a:pPr>
            <a:r>
              <a:rPr lang="ko-KR" altLang="en-US" dirty="0">
                <a:solidFill>
                  <a:srgbClr val="000000"/>
                </a:solidFill>
                <a:latin typeface="+mn-lt"/>
              </a:rPr>
              <a:t>2. </a:t>
            </a:r>
            <a:r>
              <a:rPr lang="en-US" altLang="ko-KR" dirty="0">
                <a:solidFill>
                  <a:srgbClr val="000000"/>
                </a:solidFill>
                <a:latin typeface="+mn-lt"/>
              </a:rPr>
              <a:t>Economical</a:t>
            </a:r>
          </a:p>
          <a:p>
            <a:pPr defTabSz="912813"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</a:rPr>
              <a:t>    Aspects</a:t>
            </a:r>
          </a:p>
        </p:txBody>
      </p:sp>
      <p:sp>
        <p:nvSpPr>
          <p:cNvPr id="17" name="AutoShape 71"/>
          <p:cNvSpPr>
            <a:spLocks noChangeArrowheads="1"/>
          </p:cNvSpPr>
          <p:nvPr/>
        </p:nvSpPr>
        <p:spPr bwMode="auto">
          <a:xfrm>
            <a:off x="5003800" y="2209800"/>
            <a:ext cx="2160588" cy="1079500"/>
          </a:xfrm>
          <a:prstGeom prst="roundRect">
            <a:avLst>
              <a:gd name="adj" fmla="val 10296"/>
            </a:avLst>
          </a:prstGeom>
          <a:solidFill>
            <a:srgbClr val="B4DAE2"/>
          </a:solidFill>
          <a:ln w="9525">
            <a:solidFill>
              <a:srgbClr val="3172A3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>
              <a:defRPr/>
            </a:pPr>
            <a:r>
              <a:rPr lang="ko-KR" altLang="en-US" dirty="0">
                <a:solidFill>
                  <a:srgbClr val="000000"/>
                </a:solidFill>
                <a:latin typeface="+mn-lt"/>
              </a:rPr>
              <a:t>3. </a:t>
            </a:r>
            <a:r>
              <a:rPr lang="en-US" altLang="ko-KR" dirty="0">
                <a:solidFill>
                  <a:srgbClr val="000000"/>
                </a:solidFill>
                <a:latin typeface="+mn-lt"/>
              </a:rPr>
              <a:t>Business</a:t>
            </a:r>
          </a:p>
          <a:p>
            <a:pPr defTabSz="912813"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</a:rPr>
              <a:t>    Aspects</a:t>
            </a:r>
            <a:endParaRPr lang="ko-KR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AutoShape 72"/>
          <p:cNvSpPr>
            <a:spLocks noChangeArrowheads="1"/>
          </p:cNvSpPr>
          <p:nvPr/>
        </p:nvSpPr>
        <p:spPr bwMode="auto">
          <a:xfrm>
            <a:off x="7396163" y="2209800"/>
            <a:ext cx="2159000" cy="1066800"/>
          </a:xfrm>
          <a:prstGeom prst="roundRect">
            <a:avLst>
              <a:gd name="adj" fmla="val 10296"/>
            </a:avLst>
          </a:prstGeom>
          <a:solidFill>
            <a:srgbClr val="A0D0DA"/>
          </a:solidFill>
          <a:ln w="9525">
            <a:solidFill>
              <a:srgbClr val="3172A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2813"/>
            <a:r>
              <a:rPr lang="ko-KR" altLang="en-US">
                <a:solidFill>
                  <a:srgbClr val="000000"/>
                </a:solidFill>
                <a:latin typeface="맑은 고딕" pitchFamily="50" charset="-128"/>
              </a:rPr>
              <a:t>4. </a:t>
            </a:r>
            <a:r>
              <a:rPr lang="en-US" altLang="ko-KR">
                <a:solidFill>
                  <a:srgbClr val="000000"/>
                </a:solidFill>
                <a:latin typeface="맑은 고딕" pitchFamily="50" charset="-128"/>
              </a:rPr>
              <a:t>Other</a:t>
            </a:r>
          </a:p>
          <a:p>
            <a:pPr defTabSz="912813"/>
            <a:r>
              <a:rPr lang="en-US" altLang="ko-KR">
                <a:solidFill>
                  <a:srgbClr val="000000"/>
                </a:solidFill>
                <a:latin typeface="맑은 고딕" pitchFamily="50" charset="-128"/>
              </a:rPr>
              <a:t>    Aspects</a:t>
            </a:r>
            <a:endParaRPr lang="ko-KR" altLang="en-US" sz="1000">
              <a:solidFill>
                <a:srgbClr val="000000"/>
              </a:solidFill>
              <a:latin typeface="맑은 고딕" pitchFamily="50" charset="-128"/>
            </a:endParaRPr>
          </a:p>
        </p:txBody>
      </p:sp>
      <p:sp>
        <p:nvSpPr>
          <p:cNvPr id="19" name="Line 77"/>
          <p:cNvSpPr>
            <a:spLocks noChangeShapeType="1"/>
          </p:cNvSpPr>
          <p:nvPr/>
        </p:nvSpPr>
        <p:spPr bwMode="auto">
          <a:xfrm>
            <a:off x="2643188" y="3427413"/>
            <a:ext cx="0" cy="1555750"/>
          </a:xfrm>
          <a:prstGeom prst="line">
            <a:avLst/>
          </a:prstGeom>
          <a:noFill/>
          <a:ln w="3175">
            <a:solidFill>
              <a:srgbClr val="4C7788"/>
            </a:solidFill>
            <a:round/>
            <a:headEnd/>
            <a:tailEnd/>
          </a:ln>
        </p:spPr>
        <p:txBody>
          <a:bodyPr wrap="none" lIns="84701" tIns="42350" rIns="84701" bIns="42350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334963" y="3395663"/>
            <a:ext cx="20859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Rapid development of high-class SW</a:t>
            </a:r>
          </a:p>
          <a:p>
            <a:pPr defTabSz="912813"/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Increased stability by skilled community review</a:t>
            </a: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Reduce technological gap to leading proprietary SW company</a:t>
            </a: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Internalize outside SW developer resources</a:t>
            </a:r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2681288" y="3413125"/>
            <a:ext cx="19986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Very low adoption cost</a:t>
            </a:r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Reduce SW development cost</a:t>
            </a:r>
          </a:p>
          <a:p>
            <a:pPr defTabSz="912813"/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Easy to customize</a:t>
            </a: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Reuse successful story 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5064125" y="3386138"/>
            <a:ext cx="20383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Extend company’s products portfolio</a:t>
            </a: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Open up new market by providing diversified services &amp; products</a:t>
            </a:r>
          </a:p>
          <a:p>
            <a:pPr defTabSz="912813"/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Improve brand image of company</a:t>
            </a:r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7405688" y="3368675"/>
            <a:ext cx="2060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Reduce energy</a:t>
            </a:r>
          </a:p>
          <a:p>
            <a:pPr defTabSz="912813"/>
            <a:endParaRPr lang="en-US" altLang="ko-KR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Self-Satisfaction</a:t>
            </a:r>
          </a:p>
          <a:p>
            <a:pPr defTabSz="912813"/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  <a:p>
            <a:pPr defTabSz="912813"/>
            <a:r>
              <a:rPr lang="en-US" altLang="ko-KR" sz="1200">
                <a:solidFill>
                  <a:srgbClr val="000000"/>
                </a:solidFill>
                <a:latin typeface="맑은 고딕" pitchFamily="50" charset="-128"/>
              </a:rPr>
              <a:t>Help society</a:t>
            </a:r>
            <a:endParaRPr lang="ko-KR" altLang="en-US" sz="1200">
              <a:solidFill>
                <a:srgbClr val="000000"/>
              </a:solidFill>
              <a:latin typeface="맑은 고딕" pitchFamily="50" charset="-128"/>
            </a:endParaRPr>
          </a:p>
        </p:txBody>
      </p:sp>
      <p:sp>
        <p:nvSpPr>
          <p:cNvPr id="24" name="Line 83"/>
          <p:cNvSpPr>
            <a:spLocks noChangeShapeType="1"/>
          </p:cNvSpPr>
          <p:nvPr/>
        </p:nvSpPr>
        <p:spPr bwMode="auto">
          <a:xfrm>
            <a:off x="296863" y="3427413"/>
            <a:ext cx="0" cy="2201862"/>
          </a:xfrm>
          <a:prstGeom prst="line">
            <a:avLst/>
          </a:prstGeom>
          <a:noFill/>
          <a:ln w="3175">
            <a:solidFill>
              <a:srgbClr val="4C7788"/>
            </a:solidFill>
            <a:round/>
            <a:headEnd/>
            <a:tailEnd/>
          </a:ln>
        </p:spPr>
        <p:txBody>
          <a:bodyPr wrap="none" lIns="84701" tIns="42350" rIns="84701" bIns="42350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Line 84"/>
          <p:cNvSpPr>
            <a:spLocks noChangeShapeType="1"/>
          </p:cNvSpPr>
          <p:nvPr/>
        </p:nvSpPr>
        <p:spPr bwMode="auto">
          <a:xfrm>
            <a:off x="4994275" y="3427413"/>
            <a:ext cx="0" cy="1797050"/>
          </a:xfrm>
          <a:prstGeom prst="line">
            <a:avLst/>
          </a:prstGeom>
          <a:noFill/>
          <a:ln w="3175">
            <a:solidFill>
              <a:srgbClr val="4C7788"/>
            </a:solidFill>
            <a:round/>
            <a:headEnd/>
            <a:tailEnd/>
          </a:ln>
        </p:spPr>
        <p:txBody>
          <a:bodyPr wrap="none" lIns="84701" tIns="42350" rIns="84701" bIns="42350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Line 85"/>
          <p:cNvSpPr>
            <a:spLocks noChangeShapeType="1"/>
          </p:cNvSpPr>
          <p:nvPr/>
        </p:nvSpPr>
        <p:spPr bwMode="auto">
          <a:xfrm>
            <a:off x="7377113" y="3427413"/>
            <a:ext cx="0" cy="957262"/>
          </a:xfrm>
          <a:prstGeom prst="line">
            <a:avLst/>
          </a:prstGeom>
          <a:noFill/>
          <a:ln w="3175">
            <a:solidFill>
              <a:srgbClr val="4C7788"/>
            </a:solidFill>
            <a:round/>
            <a:headEnd/>
            <a:tailEnd/>
          </a:ln>
        </p:spPr>
        <p:txBody>
          <a:bodyPr wrap="none" lIns="84701" tIns="42350" rIns="84701" bIns="42350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3. Benefits of Open Source SW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5363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76946-2FAA-5A4F-B121-5BDEF33CDBC2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19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9" name="직사각형 21"/>
          <p:cNvSpPr/>
          <p:nvPr/>
        </p:nvSpPr>
        <p:spPr>
          <a:xfrm>
            <a:off x="0" y="908050"/>
            <a:ext cx="9906000" cy="153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Open Source Advantages over Commercial SW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Open source’s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price tag is clearly important driver</a:t>
            </a: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. OSS is practically cheaper than commercial one.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57% said that accessibility to source code really matters and 41% cited community code review as an important benefit over proprietary.</a:t>
            </a:r>
          </a:p>
          <a:p>
            <a:pPr marL="742950" lvl="1" indent="-285750">
              <a:lnSpc>
                <a:spcPct val="150000"/>
              </a:lnSpc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  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143000" y="2971800"/>
          <a:ext cx="777240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2438400"/>
            <a:ext cx="72390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Price &amp;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open 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source code are key factors!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6259513"/>
            <a:ext cx="32766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* Source : Barracuda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920750" y="1337130"/>
            <a:ext cx="8223250" cy="513987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I. Why Open Source?</a:t>
            </a: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I-1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Current Market Situation</a:t>
            </a:r>
            <a:endParaRPr lang="en-US" altLang="ko-KR" sz="16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I-2. </a:t>
            </a:r>
            <a:r>
              <a:rPr lang="en-US" altLang="ko-KR" sz="1600" dirty="0">
                <a:latin typeface="Arial" charset="0"/>
                <a:ea typeface="Arial" charset="0"/>
                <a:cs typeface="Arial" charset="0"/>
              </a:rPr>
              <a:t>Open</a:t>
            </a:r>
            <a:r>
              <a:rPr lang="en-US" altLang="ko-KR" sz="1600" dirty="0" smtClean="0">
                <a:latin typeface="Arial" charset="0"/>
                <a:ea typeface="Arial" charset="0"/>
                <a:cs typeface="Arial" charset="0"/>
              </a:rPr>
              <a:t> Innovation &amp; Open Business Model</a:t>
            </a:r>
          </a:p>
          <a:p>
            <a:pPr marL="400050" indent="-400050"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II.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Introduction of Open Source SW</a:t>
            </a: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II-1.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What is Open Source SW?</a:t>
            </a: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II-2.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Open Source SW Licenses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II-3.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Benefits of Open Source SW</a:t>
            </a: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II-4.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Growth of Open Source SW</a:t>
            </a:r>
          </a:p>
          <a:p>
            <a:pPr marL="742950" lvl="1" indent="-285750">
              <a:defRPr/>
            </a:pP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1600" dirty="0" smtClean="0">
              <a:latin typeface="Arial" charset="0"/>
              <a:ea typeface="맑은 고딕" pitchFamily="50" charset="-128"/>
              <a:cs typeface="맑은 고딕" pitchFamily="50" charset="-128"/>
            </a:endParaRPr>
          </a:p>
          <a:p>
            <a:pPr marL="400050" indent="-400050"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III.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Open Source GIS</a:t>
            </a: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III-1.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Open Source GIS?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III-2.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FOSS4G Based SDI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III-3.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FOSS4G Projects</a:t>
            </a:r>
          </a:p>
          <a:p>
            <a:pPr marL="742950" lvl="1" indent="-285750">
              <a:defRPr/>
            </a:pP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III-4. Open </a:t>
            </a:r>
            <a:r>
              <a:rPr lang="en-US" altLang="ko-KR" sz="1600" dirty="0" err="1" smtClean="0">
                <a:latin typeface="Arial" charset="0"/>
                <a:ea typeface="맑은 고딕" pitchFamily="50" charset="-128"/>
                <a:cs typeface="맑은 고딕" pitchFamily="50" charset="-128"/>
              </a:rPr>
              <a:t>GeoData</a:t>
            </a:r>
            <a:endParaRPr lang="en-US" altLang="ko-KR" sz="1600" dirty="0" smtClean="0">
              <a:latin typeface="Arial" charset="0"/>
              <a:ea typeface="맑은 고딕" pitchFamily="50" charset="-128"/>
              <a:cs typeface="맑은 고딕" pitchFamily="50" charset="-128"/>
            </a:endParaRPr>
          </a:p>
          <a:p>
            <a:pPr marL="742950" lvl="1" indent="-285750">
              <a:defRPr/>
            </a:pP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III-5. Korean Cases</a:t>
            </a:r>
          </a:p>
          <a:p>
            <a:pPr marL="400050" indent="-400050">
              <a:defRPr/>
            </a:pPr>
            <a:endParaRPr lang="en-US" altLang="ko-KR" dirty="0">
              <a:latin typeface="Arial" charset="0"/>
              <a:ea typeface="맑은 고딕" pitchFamily="50" charset="-128"/>
              <a:cs typeface="맑은 고딕" pitchFamily="50" charset="-128"/>
            </a:endParaRPr>
          </a:p>
          <a:p>
            <a:pPr marL="400050" indent="-400050">
              <a:defRPr/>
            </a:pPr>
            <a:r>
              <a:rPr lang="en-US" altLang="ko-KR" b="1" dirty="0">
                <a:latin typeface="Arial" charset="0"/>
                <a:ea typeface="맑은 고딕" pitchFamily="50" charset="-128"/>
                <a:cs typeface="맑은 고딕" pitchFamily="50" charset="-128"/>
              </a:rPr>
              <a:t>IV.</a:t>
            </a:r>
            <a:r>
              <a:rPr lang="en-US" altLang="ko-KR" b="1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 Wrapping Up</a:t>
            </a:r>
          </a:p>
          <a:p>
            <a:pPr marL="742950" lvl="1" indent="-285750"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IV-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Arial" charset="0"/>
                <a:ea typeface="맑은 고딕" pitchFamily="50" charset="-128"/>
                <a:cs typeface="맑은 고딕" pitchFamily="50" charset="-128"/>
              </a:rPr>
              <a:t>Useful Sites</a:t>
            </a:r>
            <a:endParaRPr lang="ko-KR" altLang="en-US" sz="1600" dirty="0">
              <a:latin typeface="Arial" charset="0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7150" y="719138"/>
            <a:ext cx="6191250" cy="46037"/>
          </a:xfrm>
          <a:prstGeom prst="rect">
            <a:avLst/>
          </a:prstGeom>
          <a:solidFill>
            <a:srgbClr val="C6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849313" y="176213"/>
            <a:ext cx="4032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2800" b="1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Contents</a:t>
            </a: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6" name="Picture 5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7" name="Picture 6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8" name="Picture 7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9" name="Picture 8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10" name="Picture 9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4. Growth of Open Source SW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7411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7E89D4-799F-9B4E-831B-81412D79EF7F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20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9" name="직사각형 20"/>
          <p:cNvSpPr/>
          <p:nvPr/>
        </p:nvSpPr>
        <p:spPr>
          <a:xfrm>
            <a:off x="0" y="908050"/>
            <a:ext cx="9906000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Forecast of Open Source SW Growth</a:t>
            </a:r>
          </a:p>
        </p:txBody>
      </p:sp>
      <p:sp>
        <p:nvSpPr>
          <p:cNvPr id="11" name="직사각형 3"/>
          <p:cNvSpPr/>
          <p:nvPr/>
        </p:nvSpPr>
        <p:spPr>
          <a:xfrm>
            <a:off x="1733550" y="1600200"/>
            <a:ext cx="794385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defTabSz="912813">
              <a:buFont typeface="Wingdings" charset="2"/>
              <a:buChar char="§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“By 2012, open-source software's impact on application software will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grow to $19 billion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, with a five-year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compound annual growth rate of 44%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.”, 2008</a:t>
            </a:r>
          </a:p>
          <a:p>
            <a:pPr marL="173038" indent="-173038" defTabSz="912813">
              <a:buFont typeface="Wingdings" charset="2"/>
              <a:buChar char="§"/>
              <a:defRPr/>
            </a:pPr>
            <a:endParaRPr lang="en-US" altLang="ko-KR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Wingdings" charset="2"/>
              <a:buChar char="§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“By 2012, 80 per cent of all commercial software will include elements of open-source technology”, 2008</a:t>
            </a:r>
            <a:endParaRPr lang="en-US" altLang="ko-KR" sz="1400" dirty="0">
              <a:latin typeface="+mn-ea"/>
              <a:ea typeface="+mn-ea"/>
              <a:cs typeface="+mn-cs"/>
            </a:endParaRPr>
          </a:p>
        </p:txBody>
      </p:sp>
      <p:sp>
        <p:nvSpPr>
          <p:cNvPr id="13" name="직사각형 27"/>
          <p:cNvSpPr>
            <a:spLocks noChangeArrowheads="1"/>
          </p:cNvSpPr>
          <p:nvPr/>
        </p:nvSpPr>
        <p:spPr bwMode="auto">
          <a:xfrm>
            <a:off x="1733550" y="3201988"/>
            <a:ext cx="7943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 defTabSz="912813">
              <a:buFont typeface="Wingdings" charset="2"/>
              <a:buChar char="§"/>
              <a:defRPr/>
            </a:pPr>
            <a:r>
              <a:rPr lang="ko-KR" altLang="en-US" sz="1400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“Worldwide revenue from open source software will grow at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a 22.4 percent compound annual growth rate to reach $8.1 billion by 2013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.”, 2009</a:t>
            </a:r>
          </a:p>
          <a:p>
            <a:pPr marL="173038" indent="-173038" defTabSz="912813">
              <a:buFont typeface="Wingdings" charset="2"/>
              <a:buChar char="§"/>
              <a:defRPr/>
            </a:pPr>
            <a:endParaRPr lang="en-US" altLang="ko-KR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Wingdings" charset="2"/>
              <a:buChar char="§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 “Large software vendors like IBM, Sun, Dell, HP, and Oracle are making significant amounts of indirect revenue from their activities with and support of OSS.”, 2009</a:t>
            </a:r>
          </a:p>
        </p:txBody>
      </p:sp>
      <p:sp>
        <p:nvSpPr>
          <p:cNvPr id="17" name="직사각형 11"/>
          <p:cNvSpPr>
            <a:spLocks noChangeArrowheads="1"/>
          </p:cNvSpPr>
          <p:nvPr/>
        </p:nvSpPr>
        <p:spPr bwMode="auto">
          <a:xfrm>
            <a:off x="1747838" y="4926013"/>
            <a:ext cx="7943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 defTabSz="912813">
              <a:buFont typeface="Wingdings" charset="2"/>
              <a:buChar char="§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“The notional value of Europe’s investment in FLOSS software today is Euro 22 billion (36 billion in the US) representing 20.5% of total software investment (20% in the US)”, 2007</a:t>
            </a:r>
          </a:p>
          <a:p>
            <a:pPr marL="173038" indent="-173038" defTabSz="912813">
              <a:buFont typeface="Wingdings" charset="2"/>
              <a:buChar char="§"/>
              <a:defRPr/>
            </a:pPr>
            <a:endParaRPr lang="en-US" altLang="ko-KR" sz="14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73038" indent="-173038" defTabSz="912813">
              <a:buFont typeface="Wingdings" charset="2"/>
              <a:buChar char="§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 “</a:t>
            </a:r>
            <a:r>
              <a:rPr lang="en-US" altLang="ko-KR" sz="1400" dirty="0">
                <a:solidFill>
                  <a:srgbClr val="FF0000"/>
                </a:solidFill>
                <a:latin typeface="+mn-lt"/>
                <a:cs typeface="Times New Roman"/>
              </a:rPr>
              <a:t>FLOSS-related services could reach a 32% share of all IT services by 2010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, and the FLOSS-related share of the economy could reach 4% of European GDP by 2010.”, 2007</a:t>
            </a:r>
          </a:p>
        </p:txBody>
      </p:sp>
      <p:cxnSp>
        <p:nvCxnSpPr>
          <p:cNvPr id="18" name="직선 연결선 2"/>
          <p:cNvCxnSpPr/>
          <p:nvPr/>
        </p:nvCxnSpPr>
        <p:spPr>
          <a:xfrm>
            <a:off x="355600" y="2971800"/>
            <a:ext cx="9134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9"/>
          <p:cNvCxnSpPr/>
          <p:nvPr/>
        </p:nvCxnSpPr>
        <p:spPr>
          <a:xfrm>
            <a:off x="355600" y="4724400"/>
            <a:ext cx="9134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Picture 19" descr="gartner-logo-300x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0" descr="id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33775"/>
            <a:ext cx="1206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1" descr="logo_unu_meri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307013"/>
            <a:ext cx="1371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4. Growth of Open Source SW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8435" name="슬라이드 번호 개체 틀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C3FB92-0121-5240-8FCA-45987DD177F7}" type="slidenum">
              <a:rPr lang="ko-KR" altLang="en-US"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pPr/>
              <a:t>21</a:t>
            </a:fld>
            <a:endParaRPr lang="ko-KR" altLang="en-US"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68388" y="5524500"/>
            <a:ext cx="3113087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&lt;FOSS Projects Growth&gt;</a:t>
            </a:r>
          </a:p>
        </p:txBody>
      </p:sp>
      <p:pic>
        <p:nvPicPr>
          <p:cNvPr id="18438" name="Picture 2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209800"/>
            <a:ext cx="4679950" cy="3240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43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2209800"/>
            <a:ext cx="4679950" cy="3240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39713" y="5959475"/>
            <a:ext cx="9299575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19138" indent="-719138" defTabSz="912813">
              <a:tabLst>
                <a:tab pos="719138" algn="l"/>
              </a:tabLst>
              <a:defRPr/>
            </a:pPr>
            <a:r>
              <a:rPr lang="en-US" altLang="ko-KR" sz="1200" dirty="0">
                <a:latin typeface="+mn-lt"/>
                <a:cs typeface="Times New Roman" pitchFamily="18" charset="0"/>
              </a:rPr>
              <a:t>* Source : Amit Deshpande et al , 2008, “The Total Growth of Open Source”,  In Proceedings of the Fourth Conference on Open Source Systems </a:t>
            </a:r>
            <a:r>
              <a:rPr lang="nb-NO" altLang="ko-KR" sz="1200" dirty="0">
                <a:latin typeface="+mn-lt"/>
                <a:cs typeface="Times New Roman" pitchFamily="18" charset="0"/>
              </a:rPr>
              <a:t>(OSS 2008). </a:t>
            </a:r>
            <a:endParaRPr lang="en-US" altLang="ko-KR" sz="1200" dirty="0">
              <a:solidFill>
                <a:srgbClr val="000000"/>
              </a:solidFill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953125" y="5524500"/>
            <a:ext cx="3113088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ko-KR" sz="1400">
                <a:solidFill>
                  <a:srgbClr val="000000"/>
                </a:solidFill>
                <a:latin typeface="맑은 고딕" pitchFamily="50" charset="-128"/>
                <a:ea typeface="Times New Roman" charset="0"/>
                <a:cs typeface="Times New Roman" charset="0"/>
              </a:rPr>
              <a:t>&lt;FOSS Source Codes Growth&gt;</a:t>
            </a:r>
          </a:p>
        </p:txBody>
      </p:sp>
      <p:sp>
        <p:nvSpPr>
          <p:cNvPr id="25" name="직사각형 21"/>
          <p:cNvSpPr/>
          <p:nvPr/>
        </p:nvSpPr>
        <p:spPr>
          <a:xfrm>
            <a:off x="0" y="908050"/>
            <a:ext cx="9906000" cy="153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Trends of Open Source Software Growth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1500" dirty="0">
                <a:solidFill>
                  <a:srgbClr val="404040"/>
                </a:solidFill>
                <a:cs typeface="맑은 고딕" pitchFamily="50" charset="-128"/>
              </a:rPr>
              <a:t>With cumulative growth of open source software, open source software has now </a:t>
            </a:r>
            <a:r>
              <a:rPr lang="en-US" altLang="ko-KR" sz="1500" dirty="0">
                <a:solidFill>
                  <a:srgbClr val="FF0000"/>
                </a:solidFill>
                <a:cs typeface="맑은 고딕" pitchFamily="50" charset="-128"/>
              </a:rPr>
              <a:t>reached a turning point or tipping point in terms of adoption of open source software and business.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F73F9-4B22-7E44-B997-855700183BB4}" type="slidenum">
              <a:rPr lang="ko-KR" altLang="en-US"/>
              <a:pPr/>
              <a:t>22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908050"/>
            <a:ext cx="99060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Combining Advantages of Proprietary and Open Source Model into ‘Commercial’ Model</a:t>
            </a:r>
            <a:endParaRPr lang="ko-KR" altLang="en-US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37" name="타원 2"/>
          <p:cNvSpPr/>
          <p:nvPr/>
        </p:nvSpPr>
        <p:spPr>
          <a:xfrm>
            <a:off x="1752600" y="1528763"/>
            <a:ext cx="6172200" cy="38814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38" name="타원 23"/>
          <p:cNvSpPr/>
          <p:nvPr/>
        </p:nvSpPr>
        <p:spPr>
          <a:xfrm>
            <a:off x="2217738" y="1981200"/>
            <a:ext cx="2879725" cy="28797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Advantages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of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Proprietary </a:t>
            </a:r>
          </a:p>
          <a:p>
            <a:pPr algn="ctr">
              <a:defRPr/>
            </a:pPr>
            <a:endParaRPr lang="en-US" sz="1200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200" dirty="0">
                <a:solidFill>
                  <a:srgbClr val="000000"/>
                </a:solidFill>
                <a:cs typeface="맑은 고딕" pitchFamily="50" charset="-128"/>
              </a:rPr>
              <a:t>Professional service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Continuous support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Easy to use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Reliability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Functionalities  </a:t>
            </a:r>
            <a:endParaRPr lang="en-US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40" name="타원 26"/>
          <p:cNvSpPr/>
          <p:nvPr/>
        </p:nvSpPr>
        <p:spPr>
          <a:xfrm>
            <a:off x="4605338" y="1981200"/>
            <a:ext cx="2881312" cy="287972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Advantages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of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Open Source</a:t>
            </a:r>
          </a:p>
          <a:p>
            <a:pPr algn="ctr">
              <a:defRPr/>
            </a:pPr>
            <a:endParaRPr lang="en-US" sz="1200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Cheaper price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200" dirty="0">
                <a:solidFill>
                  <a:srgbClr val="000000"/>
                </a:solidFill>
                <a:cs typeface="맑은 고딕" pitchFamily="50" charset="-128"/>
              </a:rPr>
              <a:t>Source code access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200" dirty="0">
                <a:solidFill>
                  <a:srgbClr val="000000"/>
                </a:solidFill>
                <a:cs typeface="맑은 고딕" pitchFamily="50" charset="-128"/>
              </a:rPr>
              <a:t>Community review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200" dirty="0">
                <a:solidFill>
                  <a:srgbClr val="000000"/>
                </a:solidFill>
                <a:cs typeface="맑은 고딕" pitchFamily="50" charset="-128"/>
              </a:rPr>
              <a:t>Quicker bug fix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200" dirty="0">
                <a:solidFill>
                  <a:srgbClr val="000000"/>
                </a:solidFill>
                <a:cs typeface="맑은 고딕" pitchFamily="50" charset="-128"/>
              </a:rPr>
              <a:t>More standard based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8938" y="1447800"/>
            <a:ext cx="3962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Commercial Open Source Software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5600" y="4981575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‘Whole Product’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5616575"/>
            <a:ext cx="9067800" cy="8302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Commercial open source company can exist to create ‘Whole Product’ around an open source project (software + community) and can deliver it to a mainstream market.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4E1C5-DB48-834C-8EE6-9C633B243C5B}" type="slidenum">
              <a:rPr lang="ko-KR" altLang="en-US"/>
              <a:pPr/>
              <a:t>23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908050"/>
            <a:ext cx="99060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‘Commercial’ Open Source Business Model as Platform Business</a:t>
            </a:r>
            <a:endParaRPr lang="ko-KR" altLang="en-US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3062288"/>
            <a:ext cx="1752600" cy="1506537"/>
            <a:chOff x="6019800" y="2971800"/>
            <a:chExt cx="1752600" cy="1506178"/>
          </a:xfrm>
        </p:grpSpPr>
        <p:sp>
          <p:nvSpPr>
            <p:cNvPr id="13" name="Rounded Rectangle 12"/>
            <p:cNvSpPr/>
            <p:nvPr/>
          </p:nvSpPr>
          <p:spPr>
            <a:xfrm>
              <a:off x="6019800" y="2971800"/>
              <a:ext cx="1752600" cy="150617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6800" y="3338425"/>
              <a:ext cx="1600200" cy="7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Customers</a:t>
              </a:r>
            </a:p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Partners</a:t>
              </a:r>
            </a:p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OEMs</a:t>
              </a:r>
            </a:p>
          </p:txBody>
        </p:sp>
      </p:grpSp>
      <p:sp>
        <p:nvSpPr>
          <p:cNvPr id="16" name="Hexagon 15"/>
          <p:cNvSpPr/>
          <p:nvPr/>
        </p:nvSpPr>
        <p:spPr>
          <a:xfrm>
            <a:off x="6096000" y="3062288"/>
            <a:ext cx="1752600" cy="1524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Open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Source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Software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67000" y="2605088"/>
            <a:ext cx="28956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0" y="2706688"/>
            <a:ext cx="2209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Commercial Open Source Company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48000" y="3290888"/>
            <a:ext cx="2133600" cy="121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</a:rPr>
              <a:t>‘Go To Market’</a:t>
            </a:r>
          </a:p>
          <a:p>
            <a:pPr algn="ctr"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Sales, Marketing, Support, Services, Engineering, Product Mgmt.</a:t>
            </a:r>
          </a:p>
        </p:txBody>
      </p:sp>
      <p:sp>
        <p:nvSpPr>
          <p:cNvPr id="46" name="Freeform 45"/>
          <p:cNvSpPr/>
          <p:nvPr/>
        </p:nvSpPr>
        <p:spPr>
          <a:xfrm>
            <a:off x="1295400" y="1843088"/>
            <a:ext cx="5715000" cy="1219200"/>
          </a:xfrm>
          <a:custGeom>
            <a:avLst/>
            <a:gdLst>
              <a:gd name="connsiteX0" fmla="*/ 5559778 w 5559778"/>
              <a:gd name="connsiteY0" fmla="*/ 1025407 h 1025407"/>
              <a:gd name="connsiteX1" fmla="*/ 4529667 w 5559778"/>
              <a:gd name="connsiteY1" fmla="*/ 206963 h 1025407"/>
              <a:gd name="connsiteX2" fmla="*/ 1354667 w 5559778"/>
              <a:gd name="connsiteY2" fmla="*/ 136407 h 1025407"/>
              <a:gd name="connsiteX3" fmla="*/ 0 w 5559778"/>
              <a:gd name="connsiteY3" fmla="*/ 1025407 h 102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9778" h="1025407">
                <a:moveTo>
                  <a:pt x="5559778" y="1025407"/>
                </a:moveTo>
                <a:cubicBezTo>
                  <a:pt x="5395148" y="690268"/>
                  <a:pt x="5230519" y="355130"/>
                  <a:pt x="4529667" y="206963"/>
                </a:cubicBezTo>
                <a:cubicBezTo>
                  <a:pt x="3828815" y="58796"/>
                  <a:pt x="2109612" y="0"/>
                  <a:pt x="1354667" y="136407"/>
                </a:cubicBezTo>
                <a:cubicBezTo>
                  <a:pt x="599722" y="272814"/>
                  <a:pt x="0" y="1025407"/>
                  <a:pt x="0" y="1025407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98575" y="4579938"/>
            <a:ext cx="5756275" cy="1474787"/>
          </a:xfrm>
          <a:custGeom>
            <a:avLst/>
            <a:gdLst>
              <a:gd name="connsiteX0" fmla="*/ 0 w 5757334"/>
              <a:gd name="connsiteY0" fmla="*/ 0 h 1474611"/>
              <a:gd name="connsiteX1" fmla="*/ 1467556 w 5757334"/>
              <a:gd name="connsiteY1" fmla="*/ 1255888 h 1474611"/>
              <a:gd name="connsiteX2" fmla="*/ 4219222 w 5757334"/>
              <a:gd name="connsiteY2" fmla="*/ 1270000 h 1474611"/>
              <a:gd name="connsiteX3" fmla="*/ 5757334 w 5757334"/>
              <a:gd name="connsiteY3" fmla="*/ 28222 h 147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4" h="1474611">
                <a:moveTo>
                  <a:pt x="0" y="0"/>
                </a:moveTo>
                <a:cubicBezTo>
                  <a:pt x="382176" y="522110"/>
                  <a:pt x="764352" y="1044221"/>
                  <a:pt x="1467556" y="1255888"/>
                </a:cubicBezTo>
                <a:cubicBezTo>
                  <a:pt x="2170760" y="1467555"/>
                  <a:pt x="3504259" y="1474611"/>
                  <a:pt x="4219222" y="1270000"/>
                </a:cubicBezTo>
                <a:cubicBezTo>
                  <a:pt x="4934185" y="1065389"/>
                  <a:pt x="5345759" y="546805"/>
                  <a:pt x="5757334" y="28222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5562600" y="3367088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133600" y="3443288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133600" y="3976688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562600" y="3976688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7083425" y="2444750"/>
            <a:ext cx="1603375" cy="2836863"/>
          </a:xfrm>
          <a:custGeom>
            <a:avLst/>
            <a:gdLst>
              <a:gd name="connsiteX0" fmla="*/ 0 w 1603963"/>
              <a:gd name="connsiteY0" fmla="*/ 564444 h 2836333"/>
              <a:gd name="connsiteX1" fmla="*/ 536223 w 1603963"/>
              <a:gd name="connsiteY1" fmla="*/ 0 h 2836333"/>
              <a:gd name="connsiteX2" fmla="*/ 1382889 w 1603963"/>
              <a:gd name="connsiteY2" fmla="*/ 564444 h 2836333"/>
              <a:gd name="connsiteX3" fmla="*/ 1580445 w 1603963"/>
              <a:gd name="connsiteY3" fmla="*/ 1397000 h 2836333"/>
              <a:gd name="connsiteX4" fmla="*/ 1241778 w 1603963"/>
              <a:gd name="connsiteY4" fmla="*/ 2596444 h 2836333"/>
              <a:gd name="connsiteX5" fmla="*/ 536223 w 1603963"/>
              <a:gd name="connsiteY5" fmla="*/ 2765778 h 2836333"/>
              <a:gd name="connsiteX6" fmla="*/ 56445 w 1603963"/>
              <a:gd name="connsiteY6" fmla="*/ 2173111 h 283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963" h="2836333">
                <a:moveTo>
                  <a:pt x="0" y="564444"/>
                </a:moveTo>
                <a:cubicBezTo>
                  <a:pt x="152871" y="282222"/>
                  <a:pt x="305742" y="0"/>
                  <a:pt x="536223" y="0"/>
                </a:cubicBezTo>
                <a:cubicBezTo>
                  <a:pt x="766704" y="0"/>
                  <a:pt x="1208852" y="331611"/>
                  <a:pt x="1382889" y="564444"/>
                </a:cubicBezTo>
                <a:cubicBezTo>
                  <a:pt x="1556926" y="797277"/>
                  <a:pt x="1603963" y="1058333"/>
                  <a:pt x="1580445" y="1397000"/>
                </a:cubicBezTo>
                <a:cubicBezTo>
                  <a:pt x="1556927" y="1735667"/>
                  <a:pt x="1415815" y="2368314"/>
                  <a:pt x="1241778" y="2596444"/>
                </a:cubicBezTo>
                <a:cubicBezTo>
                  <a:pt x="1067741" y="2824574"/>
                  <a:pt x="733778" y="2836333"/>
                  <a:pt x="536223" y="2765778"/>
                </a:cubicBezTo>
                <a:cubicBezTo>
                  <a:pt x="338668" y="2695223"/>
                  <a:pt x="56445" y="2173111"/>
                  <a:pt x="56445" y="2173111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305800" y="3540125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86200" y="1828800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0" y="5521325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81200" y="1612900"/>
            <a:ext cx="441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Community can hear more functionalities &amp; requests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6019800"/>
            <a:ext cx="502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Customers can gain higher quality software at a better price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67600" y="2552700"/>
            <a:ext cx="2286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bigger community </a:t>
            </a:r>
          </a:p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more resources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Diagram 47"/>
          <p:cNvGraphicFramePr/>
          <p:nvPr/>
        </p:nvGraphicFramePr>
        <p:xfrm>
          <a:off x="1574800" y="1371600"/>
          <a:ext cx="7264400" cy="53255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47802-676D-CC43-AC71-82F6EDE091F6}" type="slidenum">
              <a:rPr lang="ko-KR" altLang="en-US"/>
              <a:pPr/>
              <a:t>24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908050"/>
            <a:ext cx="99060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Ecosystem of ‘Commercial’ Open Source Business Model</a:t>
            </a:r>
            <a:endParaRPr lang="ko-KR" altLang="en-US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91000" y="3200400"/>
            <a:ext cx="20574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Commercial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Open Source Business 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609600" y="5410200"/>
            <a:ext cx="8839200" cy="609600"/>
          </a:xfrm>
          <a:prstGeom prst="rect">
            <a:avLst/>
          </a:prstGeom>
          <a:ln>
            <a:solidFill>
              <a:schemeClr val="bg2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315200" y="2438400"/>
            <a:ext cx="2133600" cy="358140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81600" y="2438400"/>
            <a:ext cx="2133600" cy="35814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09600" y="2438400"/>
            <a:ext cx="4572000" cy="3581400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8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ED8A1-8CF6-3647-B81C-A4F89C23C4DC}" type="slidenum">
              <a:rPr lang="ko-KR" altLang="en-US"/>
              <a:pPr/>
              <a:t>25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908050"/>
            <a:ext cx="9906000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Value Chain Change</a:t>
            </a:r>
            <a:endParaRPr lang="ko-KR" altLang="en-US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40" name="직사각형 3"/>
          <p:cNvSpPr/>
          <p:nvPr/>
        </p:nvSpPr>
        <p:spPr>
          <a:xfrm>
            <a:off x="142875" y="1770063"/>
            <a:ext cx="9634538" cy="303053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43" name="타원 7"/>
          <p:cNvSpPr>
            <a:spLocks noChangeArrowheads="1"/>
          </p:cNvSpPr>
          <p:nvPr/>
        </p:nvSpPr>
        <p:spPr bwMode="auto">
          <a:xfrm>
            <a:off x="2892425" y="3114675"/>
            <a:ext cx="2057400" cy="68580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‘Whole Product’</a:t>
            </a:r>
          </a:p>
        </p:txBody>
      </p:sp>
      <p:sp>
        <p:nvSpPr>
          <p:cNvPr id="44" name="모서리가 둥근 직사각형 8"/>
          <p:cNvSpPr>
            <a:spLocks noChangeArrowheads="1"/>
          </p:cNvSpPr>
          <p:nvPr/>
        </p:nvSpPr>
        <p:spPr bwMode="auto">
          <a:xfrm>
            <a:off x="1063625" y="2657475"/>
            <a:ext cx="10668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Software 1</a:t>
            </a:r>
          </a:p>
        </p:txBody>
      </p:sp>
      <p:sp>
        <p:nvSpPr>
          <p:cNvPr id="45" name="모서리가 둥근 직사각형 35"/>
          <p:cNvSpPr>
            <a:spLocks noChangeArrowheads="1"/>
          </p:cNvSpPr>
          <p:nvPr/>
        </p:nvSpPr>
        <p:spPr bwMode="auto">
          <a:xfrm>
            <a:off x="1063625" y="3238500"/>
            <a:ext cx="10668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Software 2</a:t>
            </a:r>
          </a:p>
        </p:txBody>
      </p:sp>
      <p:sp>
        <p:nvSpPr>
          <p:cNvPr id="46" name="모서리가 둥근 직사각형 36"/>
          <p:cNvSpPr>
            <a:spLocks noChangeArrowheads="1"/>
          </p:cNvSpPr>
          <p:nvPr/>
        </p:nvSpPr>
        <p:spPr bwMode="auto">
          <a:xfrm>
            <a:off x="1068388" y="3817938"/>
            <a:ext cx="106521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Software 3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884238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Software</a:t>
            </a:r>
          </a:p>
        </p:txBody>
      </p:sp>
      <p:sp>
        <p:nvSpPr>
          <p:cNvPr id="77" name="직사각형 2"/>
          <p:cNvSpPr>
            <a:spLocks noChangeArrowheads="1"/>
          </p:cNvSpPr>
          <p:nvPr/>
        </p:nvSpPr>
        <p:spPr bwMode="auto">
          <a:xfrm>
            <a:off x="119063" y="1600200"/>
            <a:ext cx="3595687" cy="33972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맑은 고딕" pitchFamily="50" charset="-128"/>
                <a:cs typeface="Arial" charset="0"/>
              </a:rPr>
              <a:t>Current Proprietary Model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맑은 고딕" pitchFamily="50" charset="-128"/>
              <a:cs typeface="Arial" charset="0"/>
            </a:endParaRPr>
          </a:p>
        </p:txBody>
      </p:sp>
      <p:cxnSp>
        <p:nvCxnSpPr>
          <p:cNvPr id="91" name="Straight Connector 90"/>
          <p:cNvCxnSpPr>
            <a:stCxn id="44" idx="3"/>
            <a:endCxn id="43" idx="2"/>
          </p:cNvCxnSpPr>
          <p:nvPr/>
        </p:nvCxnSpPr>
        <p:spPr>
          <a:xfrm>
            <a:off x="2130425" y="2876550"/>
            <a:ext cx="762000" cy="58102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5" idx="3"/>
            <a:endCxn id="43" idx="2"/>
          </p:cNvCxnSpPr>
          <p:nvPr/>
        </p:nvCxnSpPr>
        <p:spPr>
          <a:xfrm flipV="1">
            <a:off x="2130425" y="3457575"/>
            <a:ext cx="762000" cy="158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6" idx="3"/>
            <a:endCxn id="43" idx="2"/>
          </p:cNvCxnSpPr>
          <p:nvPr/>
        </p:nvCxnSpPr>
        <p:spPr>
          <a:xfrm flipV="1">
            <a:off x="2133600" y="3457575"/>
            <a:ext cx="758825" cy="57943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모서리가 둥근 직사각형 37"/>
          <p:cNvSpPr/>
          <p:nvPr/>
        </p:nvSpPr>
        <p:spPr bwMode="auto">
          <a:xfrm>
            <a:off x="6016846" y="2643250"/>
            <a:ext cx="685800" cy="16239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</a:p>
        </p:txBody>
      </p:sp>
      <p:sp>
        <p:nvSpPr>
          <p:cNvPr id="98" name="모서리가 둥근 직사각형 8"/>
          <p:cNvSpPr>
            <a:spLocks noChangeArrowheads="1"/>
          </p:cNvSpPr>
          <p:nvPr/>
        </p:nvSpPr>
        <p:spPr bwMode="auto">
          <a:xfrm>
            <a:off x="7924800" y="2657475"/>
            <a:ext cx="1066800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1</a:t>
            </a:r>
          </a:p>
        </p:txBody>
      </p:sp>
      <p:sp>
        <p:nvSpPr>
          <p:cNvPr id="99" name="모서리가 둥근 직사각형 35"/>
          <p:cNvSpPr>
            <a:spLocks noChangeArrowheads="1"/>
          </p:cNvSpPr>
          <p:nvPr/>
        </p:nvSpPr>
        <p:spPr bwMode="auto">
          <a:xfrm>
            <a:off x="7924800" y="3238500"/>
            <a:ext cx="1066800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2</a:t>
            </a:r>
          </a:p>
        </p:txBody>
      </p:sp>
      <p:sp>
        <p:nvSpPr>
          <p:cNvPr id="100" name="모서리가 둥근 직사각형 36"/>
          <p:cNvSpPr>
            <a:spLocks noChangeArrowheads="1"/>
          </p:cNvSpPr>
          <p:nvPr/>
        </p:nvSpPr>
        <p:spPr bwMode="auto">
          <a:xfrm>
            <a:off x="7929563" y="3817938"/>
            <a:ext cx="1065212" cy="4397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3</a:t>
            </a:r>
          </a:p>
        </p:txBody>
      </p:sp>
      <p:cxnSp>
        <p:nvCxnSpPr>
          <p:cNvPr id="102" name="Straight Connector 101"/>
          <p:cNvCxnSpPr>
            <a:stCxn id="43" idx="6"/>
            <a:endCxn id="96" idx="1"/>
          </p:cNvCxnSpPr>
          <p:nvPr/>
        </p:nvCxnSpPr>
        <p:spPr>
          <a:xfrm flipV="1">
            <a:off x="4949825" y="3455988"/>
            <a:ext cx="1066800" cy="158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6" idx="3"/>
            <a:endCxn id="98" idx="1"/>
          </p:cNvCxnSpPr>
          <p:nvPr/>
        </p:nvCxnSpPr>
        <p:spPr>
          <a:xfrm flipV="1">
            <a:off x="6702425" y="2876550"/>
            <a:ext cx="1222375" cy="57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3"/>
            <a:endCxn id="99" idx="1"/>
          </p:cNvCxnSpPr>
          <p:nvPr/>
        </p:nvCxnSpPr>
        <p:spPr>
          <a:xfrm>
            <a:off x="6702425" y="3455988"/>
            <a:ext cx="122237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6" idx="3"/>
            <a:endCxn id="100" idx="1"/>
          </p:cNvCxnSpPr>
          <p:nvPr/>
        </p:nvCxnSpPr>
        <p:spPr>
          <a:xfrm>
            <a:off x="6702425" y="3455988"/>
            <a:ext cx="1227138" cy="581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 bwMode="auto">
          <a:xfrm>
            <a:off x="32004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Whole Product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56388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Channel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76962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Customers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981200" y="4949825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In-house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10175" y="4968875"/>
            <a:ext cx="205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In-house &amp; partners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391400" y="4938713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Outside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981200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Cost Side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348538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+mn-lt"/>
              </a:rPr>
              <a:t>Money Side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29225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Cost Side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514600" y="2438400"/>
            <a:ext cx="2667000" cy="3581400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09600" y="5410200"/>
            <a:ext cx="8839200" cy="609600"/>
          </a:xfrm>
          <a:prstGeom prst="rect">
            <a:avLst/>
          </a:prstGeom>
          <a:ln>
            <a:solidFill>
              <a:schemeClr val="bg2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315200" y="2438400"/>
            <a:ext cx="2133600" cy="358140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81600" y="2438400"/>
            <a:ext cx="2133600" cy="35814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09600" y="2438400"/>
            <a:ext cx="1905000" cy="3581400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3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BFCF5D-82FD-6C44-AA8C-BD47C08980D1}" type="slidenum">
              <a:rPr lang="ko-KR" altLang="en-US"/>
              <a:pPr/>
              <a:t>26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908050"/>
            <a:ext cx="9906000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>
                <a:solidFill>
                  <a:srgbClr val="404040"/>
                </a:solidFill>
                <a:cs typeface="맑은 고딕" pitchFamily="50" charset="-128"/>
              </a:rPr>
              <a:t>Value Chain Change</a:t>
            </a:r>
            <a:endParaRPr lang="ko-KR" altLang="en-US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40" name="직사각형 3"/>
          <p:cNvSpPr/>
          <p:nvPr/>
        </p:nvSpPr>
        <p:spPr>
          <a:xfrm>
            <a:off x="142875" y="1770063"/>
            <a:ext cx="9634538" cy="303053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43" name="타원 7"/>
          <p:cNvSpPr>
            <a:spLocks noChangeArrowheads="1"/>
          </p:cNvSpPr>
          <p:nvPr/>
        </p:nvSpPr>
        <p:spPr bwMode="auto">
          <a:xfrm>
            <a:off x="2892425" y="3581400"/>
            <a:ext cx="2057400" cy="68580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‘Whole Product’</a:t>
            </a:r>
          </a:p>
        </p:txBody>
      </p:sp>
      <p:sp>
        <p:nvSpPr>
          <p:cNvPr id="45" name="모서리가 둥근 직사각형 35"/>
          <p:cNvSpPr>
            <a:spLocks noChangeArrowheads="1"/>
          </p:cNvSpPr>
          <p:nvPr/>
        </p:nvSpPr>
        <p:spPr bwMode="auto">
          <a:xfrm>
            <a:off x="3206750" y="2760663"/>
            <a:ext cx="1419225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VA Software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884238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Software</a:t>
            </a:r>
          </a:p>
        </p:txBody>
      </p:sp>
      <p:sp>
        <p:nvSpPr>
          <p:cNvPr id="77" name="직사각형 2"/>
          <p:cNvSpPr>
            <a:spLocks noChangeArrowheads="1"/>
          </p:cNvSpPr>
          <p:nvPr/>
        </p:nvSpPr>
        <p:spPr bwMode="auto">
          <a:xfrm>
            <a:off x="119063" y="1600200"/>
            <a:ext cx="3595687" cy="33972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맑은 고딕" pitchFamily="50" charset="-128"/>
                <a:cs typeface="Arial" charset="0"/>
              </a:rPr>
              <a:t>Commercial Open Source Model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맑은 고딕" pitchFamily="50" charset="-128"/>
              <a:cs typeface="Arial" charset="0"/>
            </a:endParaRPr>
          </a:p>
        </p:txBody>
      </p:sp>
      <p:sp>
        <p:nvSpPr>
          <p:cNvPr id="96" name="모서리가 둥근 직사각형 37"/>
          <p:cNvSpPr/>
          <p:nvPr/>
        </p:nvSpPr>
        <p:spPr bwMode="auto">
          <a:xfrm>
            <a:off x="6016846" y="2643250"/>
            <a:ext cx="685800" cy="16239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</a:p>
        </p:txBody>
      </p:sp>
      <p:sp>
        <p:nvSpPr>
          <p:cNvPr id="98" name="모서리가 둥근 직사각형 8"/>
          <p:cNvSpPr>
            <a:spLocks noChangeArrowheads="1"/>
          </p:cNvSpPr>
          <p:nvPr/>
        </p:nvSpPr>
        <p:spPr bwMode="auto">
          <a:xfrm>
            <a:off x="7924800" y="2657475"/>
            <a:ext cx="1066800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1</a:t>
            </a:r>
          </a:p>
        </p:txBody>
      </p:sp>
      <p:sp>
        <p:nvSpPr>
          <p:cNvPr id="99" name="모서리가 둥근 직사각형 35"/>
          <p:cNvSpPr>
            <a:spLocks noChangeArrowheads="1"/>
          </p:cNvSpPr>
          <p:nvPr/>
        </p:nvSpPr>
        <p:spPr bwMode="auto">
          <a:xfrm>
            <a:off x="7924800" y="3238500"/>
            <a:ext cx="1066800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2</a:t>
            </a:r>
          </a:p>
        </p:txBody>
      </p:sp>
      <p:sp>
        <p:nvSpPr>
          <p:cNvPr id="100" name="모서리가 둥근 직사각형 36"/>
          <p:cNvSpPr>
            <a:spLocks noChangeArrowheads="1"/>
          </p:cNvSpPr>
          <p:nvPr/>
        </p:nvSpPr>
        <p:spPr bwMode="auto">
          <a:xfrm>
            <a:off x="7929563" y="3817938"/>
            <a:ext cx="1065212" cy="4397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3</a:t>
            </a:r>
          </a:p>
        </p:txBody>
      </p:sp>
      <p:cxnSp>
        <p:nvCxnSpPr>
          <p:cNvPr id="102" name="Straight Connector 101"/>
          <p:cNvCxnSpPr>
            <a:stCxn id="43" idx="6"/>
            <a:endCxn id="96" idx="1"/>
          </p:cNvCxnSpPr>
          <p:nvPr/>
        </p:nvCxnSpPr>
        <p:spPr>
          <a:xfrm flipV="1">
            <a:off x="4949825" y="3455988"/>
            <a:ext cx="1066800" cy="46831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6" idx="3"/>
            <a:endCxn id="98" idx="1"/>
          </p:cNvCxnSpPr>
          <p:nvPr/>
        </p:nvCxnSpPr>
        <p:spPr>
          <a:xfrm flipV="1">
            <a:off x="6702425" y="2876550"/>
            <a:ext cx="1222375" cy="57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3"/>
            <a:endCxn id="99" idx="1"/>
          </p:cNvCxnSpPr>
          <p:nvPr/>
        </p:nvCxnSpPr>
        <p:spPr>
          <a:xfrm>
            <a:off x="6702425" y="3455988"/>
            <a:ext cx="122237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6" idx="3"/>
            <a:endCxn id="100" idx="1"/>
          </p:cNvCxnSpPr>
          <p:nvPr/>
        </p:nvCxnSpPr>
        <p:spPr>
          <a:xfrm>
            <a:off x="6702425" y="3455988"/>
            <a:ext cx="1227138" cy="581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 bwMode="auto">
          <a:xfrm>
            <a:off x="32004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Whole Product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56388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Channel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7696200" y="21336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Customers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33400" y="4949825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10175" y="4968875"/>
            <a:ext cx="205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In-house &amp; partners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391400" y="4938713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Outside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3400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Money Side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348538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+mn-lt"/>
              </a:rPr>
              <a:t>Money Side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29225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Cost Side</a:t>
            </a:r>
          </a:p>
        </p:txBody>
      </p:sp>
      <p:cxnSp>
        <p:nvCxnSpPr>
          <p:cNvPr id="39" name="Straight Arrow Connector 38"/>
          <p:cNvCxnSpPr>
            <a:stCxn id="45" idx="2"/>
            <a:endCxn id="43" idx="0"/>
          </p:cNvCxnSpPr>
          <p:nvPr/>
        </p:nvCxnSpPr>
        <p:spPr>
          <a:xfrm rot="16200000" flipH="1">
            <a:off x="3728244" y="3388519"/>
            <a:ext cx="3810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Hexagon 41"/>
          <p:cNvSpPr/>
          <p:nvPr/>
        </p:nvSpPr>
        <p:spPr>
          <a:xfrm>
            <a:off x="685800" y="2819400"/>
            <a:ext cx="1752600" cy="1524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Community</a:t>
            </a:r>
          </a:p>
        </p:txBody>
      </p:sp>
      <p:cxnSp>
        <p:nvCxnSpPr>
          <p:cNvPr id="48" name="Straight Arrow Connector 47"/>
          <p:cNvCxnSpPr>
            <a:endCxn id="45" idx="1"/>
          </p:cNvCxnSpPr>
          <p:nvPr/>
        </p:nvCxnSpPr>
        <p:spPr>
          <a:xfrm flipV="1">
            <a:off x="2438400" y="2979738"/>
            <a:ext cx="768350" cy="601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935538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In-house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19400" y="55626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Cost Side</a:t>
            </a: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6172200" y="0"/>
            <a:ext cx="3690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Introduction of Open Source SW</a:t>
            </a: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II-5. Open Source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3" y="2946737"/>
            <a:ext cx="7788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III.</a:t>
            </a: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 Open Source GIS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</a:endParaRPr>
          </a:p>
        </p:txBody>
      </p:sp>
      <p:pic>
        <p:nvPicPr>
          <p:cNvPr id="4" name="Picture 3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5" name="Picture 4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6" name="Picture 5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7" name="Picture 6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8" name="Picture 7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28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Open Source GIS?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직사각형 20"/>
          <p:cNvSpPr/>
          <p:nvPr/>
        </p:nvSpPr>
        <p:spPr>
          <a:xfrm>
            <a:off x="0" y="914400"/>
            <a:ext cx="9601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Open Source GIS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ko-KR" sz="1500" dirty="0" smtClean="0">
                <a:solidFill>
                  <a:srgbClr val="404040"/>
                </a:solidFill>
                <a:cs typeface="맑은 고딕" pitchFamily="50" charset="-128"/>
              </a:rPr>
              <a:t>FOSS4G : Free Open Source Software for Geo-Spatial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ko-KR" sz="1500" dirty="0" smtClean="0">
                <a:solidFill>
                  <a:srgbClr val="404040"/>
                </a:solidFill>
                <a:cs typeface="맑은 고딕" pitchFamily="50" charset="-128"/>
              </a:rPr>
              <a:t>GeoFOSS : Geo Free Open Source Software</a:t>
            </a:r>
            <a:endParaRPr lang="en-US" altLang="ko-KR" sz="1500" dirty="0">
              <a:solidFill>
                <a:srgbClr val="404040"/>
              </a:solidFill>
              <a:cs typeface="맑은 고딕" pitchFamily="50" charset="-128"/>
            </a:endParaRPr>
          </a:p>
        </p:txBody>
      </p:sp>
      <p:pic>
        <p:nvPicPr>
          <p:cNvPr id="57" name="Picture 56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06579"/>
            <a:ext cx="884464" cy="990600"/>
          </a:xfrm>
          <a:prstGeom prst="rect">
            <a:avLst/>
          </a:prstGeom>
        </p:spPr>
      </p:pic>
      <p:pic>
        <p:nvPicPr>
          <p:cNvPr id="58" name="Picture 57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954379"/>
            <a:ext cx="2120900" cy="672920"/>
          </a:xfrm>
          <a:prstGeom prst="rect">
            <a:avLst/>
          </a:prstGeom>
        </p:spPr>
      </p:pic>
      <p:pic>
        <p:nvPicPr>
          <p:cNvPr id="59" name="Picture 58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037221"/>
            <a:ext cx="914400" cy="922421"/>
          </a:xfrm>
          <a:prstGeom prst="rect">
            <a:avLst/>
          </a:prstGeom>
        </p:spPr>
      </p:pic>
      <p:pic>
        <p:nvPicPr>
          <p:cNvPr id="60" name="Picture 59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002" y="2605795"/>
            <a:ext cx="1272798" cy="678826"/>
          </a:xfrm>
          <a:prstGeom prst="rect">
            <a:avLst/>
          </a:prstGeom>
        </p:spPr>
      </p:pic>
      <p:pic>
        <p:nvPicPr>
          <p:cNvPr id="61" name="Picture 60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3877"/>
            <a:ext cx="2267074" cy="430744"/>
          </a:xfrm>
          <a:prstGeom prst="rect">
            <a:avLst/>
          </a:prstGeom>
        </p:spPr>
      </p:pic>
      <p:pic>
        <p:nvPicPr>
          <p:cNvPr id="62" name="Picture 61" descr="bann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913018"/>
            <a:ext cx="2514600" cy="667003"/>
          </a:xfrm>
          <a:prstGeom prst="rect">
            <a:avLst/>
          </a:prstGeom>
        </p:spPr>
      </p:pic>
      <p:pic>
        <p:nvPicPr>
          <p:cNvPr id="64" name="Picture 63" descr="스크린샷 2010-11-23 오후 10.06.3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4038600"/>
            <a:ext cx="2108200" cy="521617"/>
          </a:xfrm>
          <a:prstGeom prst="rect">
            <a:avLst/>
          </a:prstGeom>
        </p:spPr>
      </p:pic>
      <p:pic>
        <p:nvPicPr>
          <p:cNvPr id="65" name="Picture 64" descr="grasslogo_vector_bi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2438400"/>
            <a:ext cx="1095924" cy="1219200"/>
          </a:xfrm>
          <a:prstGeom prst="rect">
            <a:avLst/>
          </a:prstGeom>
        </p:spPr>
      </p:pic>
      <p:pic>
        <p:nvPicPr>
          <p:cNvPr id="66" name="Picture 65" descr="gdal-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961021"/>
            <a:ext cx="1016000" cy="1016000"/>
          </a:xfrm>
          <a:prstGeom prst="rect">
            <a:avLst/>
          </a:prstGeom>
        </p:spPr>
      </p:pic>
      <p:pic>
        <p:nvPicPr>
          <p:cNvPr id="67" name="Picture 66" descr="geotools-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00" y="5301787"/>
            <a:ext cx="2184400" cy="57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29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Open Source GIS?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Characteristics of GIS : </a:t>
            </a:r>
            <a:r>
              <a:rPr lang="en-US" altLang="ko-KR" sz="1500" b="1" dirty="0" smtClean="0">
                <a:solidFill>
                  <a:srgbClr val="FF0000"/>
                </a:solidFill>
                <a:cs typeface="맑은 고딕" pitchFamily="50" charset="-128"/>
              </a:rPr>
              <a:t>Vertical Set of Many Software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17" name="Alternate Process 16"/>
          <p:cNvSpPr/>
          <p:nvPr/>
        </p:nvSpPr>
        <p:spPr bwMode="auto">
          <a:xfrm>
            <a:off x="509464" y="58666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Data</a:t>
            </a:r>
          </a:p>
        </p:txBody>
      </p:sp>
      <p:sp>
        <p:nvSpPr>
          <p:cNvPr id="18" name="Alternate Process 17"/>
          <p:cNvSpPr/>
          <p:nvPr/>
        </p:nvSpPr>
        <p:spPr bwMode="auto">
          <a:xfrm>
            <a:off x="509464" y="50284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DBMS</a:t>
            </a:r>
          </a:p>
        </p:txBody>
      </p:sp>
      <p:sp>
        <p:nvSpPr>
          <p:cNvPr id="19" name="Alternate Process 18"/>
          <p:cNvSpPr/>
          <p:nvPr/>
        </p:nvSpPr>
        <p:spPr bwMode="auto">
          <a:xfrm>
            <a:off x="509464" y="41902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Server</a:t>
            </a:r>
          </a:p>
        </p:txBody>
      </p:sp>
      <p:sp>
        <p:nvSpPr>
          <p:cNvPr id="20" name="Alternate Process 19"/>
          <p:cNvSpPr/>
          <p:nvPr/>
        </p:nvSpPr>
        <p:spPr bwMode="auto">
          <a:xfrm>
            <a:off x="509464" y="33520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Middleware</a:t>
            </a:r>
          </a:p>
        </p:txBody>
      </p:sp>
      <p:sp>
        <p:nvSpPr>
          <p:cNvPr id="21" name="Alternate Process 20"/>
          <p:cNvSpPr/>
          <p:nvPr/>
        </p:nvSpPr>
        <p:spPr bwMode="auto">
          <a:xfrm>
            <a:off x="509464" y="25138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Interface</a:t>
            </a:r>
          </a:p>
        </p:txBody>
      </p:sp>
      <p:sp>
        <p:nvSpPr>
          <p:cNvPr id="22" name="Alternate Process 21"/>
          <p:cNvSpPr/>
          <p:nvPr/>
        </p:nvSpPr>
        <p:spPr bwMode="auto">
          <a:xfrm>
            <a:off x="509464" y="1600201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Client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133600" y="22852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133600" y="3198019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133600" y="40378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133600" y="48760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133600" y="57142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lternate Process 27"/>
          <p:cNvSpPr/>
          <p:nvPr/>
        </p:nvSpPr>
        <p:spPr bwMode="auto">
          <a:xfrm>
            <a:off x="2895600" y="5867400"/>
            <a:ext cx="16002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Map</a:t>
            </a:r>
          </a:p>
        </p:txBody>
      </p:sp>
      <p:sp>
        <p:nvSpPr>
          <p:cNvPr id="29" name="Alternate Process 28"/>
          <p:cNvSpPr/>
          <p:nvPr/>
        </p:nvSpPr>
        <p:spPr bwMode="auto">
          <a:xfrm>
            <a:off x="4953000" y="5867400"/>
            <a:ext cx="16002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Image</a:t>
            </a:r>
          </a:p>
        </p:txBody>
      </p:sp>
      <p:sp>
        <p:nvSpPr>
          <p:cNvPr id="30" name="Alternate Process 29"/>
          <p:cNvSpPr/>
          <p:nvPr/>
        </p:nvSpPr>
        <p:spPr bwMode="auto">
          <a:xfrm>
            <a:off x="7086600" y="5867400"/>
            <a:ext cx="16002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DEM</a:t>
            </a:r>
          </a:p>
        </p:txBody>
      </p:sp>
      <p:sp>
        <p:nvSpPr>
          <p:cNvPr id="31" name="Alternate Process 30"/>
          <p:cNvSpPr/>
          <p:nvPr/>
        </p:nvSpPr>
        <p:spPr bwMode="auto">
          <a:xfrm>
            <a:off x="3886200" y="5029200"/>
            <a:ext cx="1600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Oracle</a:t>
            </a:r>
          </a:p>
        </p:txBody>
      </p:sp>
      <p:sp>
        <p:nvSpPr>
          <p:cNvPr id="32" name="Alternate Process 31"/>
          <p:cNvSpPr/>
          <p:nvPr/>
        </p:nvSpPr>
        <p:spPr bwMode="auto">
          <a:xfrm>
            <a:off x="5943600" y="50292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PostgreSQL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lternate Process 32"/>
          <p:cNvSpPr/>
          <p:nvPr/>
        </p:nvSpPr>
        <p:spPr bwMode="auto">
          <a:xfrm>
            <a:off x="2438400" y="4191000"/>
            <a:ext cx="1600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ArcServer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Alternate Process 33"/>
          <p:cNvSpPr/>
          <p:nvPr/>
        </p:nvSpPr>
        <p:spPr bwMode="auto">
          <a:xfrm>
            <a:off x="4343400" y="4191000"/>
            <a:ext cx="1600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ArcSDE</a:t>
            </a:r>
          </a:p>
        </p:txBody>
      </p:sp>
      <p:sp>
        <p:nvSpPr>
          <p:cNvPr id="35" name="Alternate Process 34"/>
          <p:cNvSpPr/>
          <p:nvPr/>
        </p:nvSpPr>
        <p:spPr bwMode="auto">
          <a:xfrm>
            <a:off x="6248400" y="41910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GeoServer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lternate Process 35"/>
          <p:cNvSpPr/>
          <p:nvPr/>
        </p:nvSpPr>
        <p:spPr bwMode="auto">
          <a:xfrm>
            <a:off x="8153400" y="4191000"/>
            <a:ext cx="12954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MIP</a:t>
            </a:r>
          </a:p>
        </p:txBody>
      </p:sp>
      <p:sp>
        <p:nvSpPr>
          <p:cNvPr id="37" name="Alternate Process 36"/>
          <p:cNvSpPr/>
          <p:nvPr/>
        </p:nvSpPr>
        <p:spPr bwMode="auto">
          <a:xfrm>
            <a:off x="3124200" y="3352800"/>
            <a:ext cx="1600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ArcTMS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lternate Process 37"/>
          <p:cNvSpPr/>
          <p:nvPr/>
        </p:nvSpPr>
        <p:spPr bwMode="auto">
          <a:xfrm>
            <a:off x="5257800" y="33528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TMS</a:t>
            </a:r>
          </a:p>
        </p:txBody>
      </p:sp>
      <p:sp>
        <p:nvSpPr>
          <p:cNvPr id="39" name="Alternate Process 38"/>
          <p:cNvSpPr/>
          <p:nvPr/>
        </p:nvSpPr>
        <p:spPr bwMode="auto">
          <a:xfrm>
            <a:off x="7239000" y="3352800"/>
            <a:ext cx="18288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GeoWebCache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Alternate Process 39"/>
          <p:cNvSpPr/>
          <p:nvPr/>
        </p:nvSpPr>
        <p:spPr bwMode="auto">
          <a:xfrm>
            <a:off x="2667000" y="2514600"/>
            <a:ext cx="1295400" cy="457200"/>
          </a:xfrm>
          <a:prstGeom prst="flowChartAlternateProcess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WMS</a:t>
            </a:r>
          </a:p>
        </p:txBody>
      </p:sp>
      <p:sp>
        <p:nvSpPr>
          <p:cNvPr id="41" name="Alternate Process 40"/>
          <p:cNvSpPr/>
          <p:nvPr/>
        </p:nvSpPr>
        <p:spPr bwMode="auto">
          <a:xfrm>
            <a:off x="4495800" y="2514600"/>
            <a:ext cx="1295400" cy="457200"/>
          </a:xfrm>
          <a:prstGeom prst="flowChartAlternateProcess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WFS</a:t>
            </a:r>
          </a:p>
        </p:txBody>
      </p:sp>
      <p:sp>
        <p:nvSpPr>
          <p:cNvPr id="42" name="Alternate Process 41"/>
          <p:cNvSpPr/>
          <p:nvPr/>
        </p:nvSpPr>
        <p:spPr bwMode="auto">
          <a:xfrm>
            <a:off x="6324600" y="2514600"/>
            <a:ext cx="1295400" cy="457200"/>
          </a:xfrm>
          <a:prstGeom prst="flowChartAlternateProcess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WCS</a:t>
            </a:r>
          </a:p>
        </p:txBody>
      </p:sp>
      <p:sp>
        <p:nvSpPr>
          <p:cNvPr id="43" name="Alternate Process 42"/>
          <p:cNvSpPr/>
          <p:nvPr/>
        </p:nvSpPr>
        <p:spPr bwMode="auto">
          <a:xfrm>
            <a:off x="8077200" y="2514600"/>
            <a:ext cx="1295400" cy="457200"/>
          </a:xfrm>
          <a:prstGeom prst="flowChartAlternateProcess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CSW</a:t>
            </a:r>
          </a:p>
        </p:txBody>
      </p:sp>
      <p:sp>
        <p:nvSpPr>
          <p:cNvPr id="44" name="Alternate Process 43"/>
          <p:cNvSpPr/>
          <p:nvPr/>
        </p:nvSpPr>
        <p:spPr bwMode="auto">
          <a:xfrm>
            <a:off x="2438400" y="1600994"/>
            <a:ext cx="1600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ArcMAP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Alternate Process 44"/>
          <p:cNvSpPr/>
          <p:nvPr/>
        </p:nvSpPr>
        <p:spPr bwMode="auto">
          <a:xfrm>
            <a:off x="4419600" y="1600994"/>
            <a:ext cx="18288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Google</a:t>
            </a: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Earth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Alternate Process 45"/>
          <p:cNvSpPr/>
          <p:nvPr/>
        </p:nvSpPr>
        <p:spPr bwMode="auto">
          <a:xfrm>
            <a:off x="6553200" y="1600994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맑은 고딕" pitchFamily="50" charset="-127"/>
                <a:ea typeface="맑은 고딕" pitchFamily="50" charset="-127"/>
              </a:rPr>
              <a:t>QGIS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Alternate Process 46"/>
          <p:cNvSpPr/>
          <p:nvPr/>
        </p:nvSpPr>
        <p:spPr bwMode="auto">
          <a:xfrm>
            <a:off x="8382000" y="1600994"/>
            <a:ext cx="1219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맑은 고딕" pitchFamily="50" charset="-127"/>
                <a:ea typeface="맑은 고딕" pitchFamily="50" charset="-127"/>
              </a:rPr>
              <a:t>Web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4572000" y="55245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Up-Down Arrow 49"/>
          <p:cNvSpPr/>
          <p:nvPr/>
        </p:nvSpPr>
        <p:spPr bwMode="auto">
          <a:xfrm>
            <a:off x="6705600" y="55245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Up-Down Arrow 50"/>
          <p:cNvSpPr/>
          <p:nvPr/>
        </p:nvSpPr>
        <p:spPr bwMode="auto">
          <a:xfrm>
            <a:off x="5562600" y="46863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Up-Down Arrow 51"/>
          <p:cNvSpPr/>
          <p:nvPr/>
        </p:nvSpPr>
        <p:spPr bwMode="auto">
          <a:xfrm>
            <a:off x="4876800" y="38100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Up-Down Arrow 52"/>
          <p:cNvSpPr/>
          <p:nvPr/>
        </p:nvSpPr>
        <p:spPr bwMode="auto">
          <a:xfrm>
            <a:off x="6934200" y="38100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Up-Down Arrow 53"/>
          <p:cNvSpPr/>
          <p:nvPr/>
        </p:nvSpPr>
        <p:spPr bwMode="auto">
          <a:xfrm>
            <a:off x="4800600" y="30226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Up-Down Arrow 54"/>
          <p:cNvSpPr/>
          <p:nvPr/>
        </p:nvSpPr>
        <p:spPr bwMode="auto">
          <a:xfrm>
            <a:off x="6896100" y="30226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Up-Down Arrow 62"/>
          <p:cNvSpPr/>
          <p:nvPr/>
        </p:nvSpPr>
        <p:spPr bwMode="auto">
          <a:xfrm>
            <a:off x="5930900" y="20955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10-11-23 오후 2.36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6" y="1752600"/>
            <a:ext cx="7989426" cy="3207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1831622"/>
            <a:ext cx="1219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$42.67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0156" y="3570111"/>
            <a:ext cx="1219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8000"/>
                </a:solidFill>
                <a:latin typeface="+mn-lt"/>
              </a:rPr>
              <a:t>$25.73</a:t>
            </a:r>
          </a:p>
        </p:txBody>
      </p:sp>
      <p:pic>
        <p:nvPicPr>
          <p:cNvPr id="6" name="Picture 5" descr="스크린샷 2010-11-23 오후 2.41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45" y="1676400"/>
            <a:ext cx="1043411" cy="1028766"/>
          </a:xfrm>
          <a:prstGeom prst="rect">
            <a:avLst/>
          </a:prstGeom>
        </p:spPr>
      </p:pic>
      <p:pic>
        <p:nvPicPr>
          <p:cNvPr id="7" name="Picture 6" descr="스크린샷 2010-11-23 오후 2.42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249" y="3581400"/>
            <a:ext cx="177930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30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Open Source GIS?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as Substitute for Proprietary Software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1187450" y="1700213"/>
            <a:ext cx="7296150" cy="4195762"/>
            <a:chOff x="144" y="528"/>
            <a:chExt cx="5472" cy="3504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44" y="528"/>
              <a:ext cx="1575" cy="3504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ArcReader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ArcMap/ArcGIS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ArcINFO/ArcGRID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ArcPad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ArcSDE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ArcIMS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ArcGIS Server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>
                  <a:latin typeface="+mn-lt"/>
                </a:rPr>
                <a:t>VB, Python</a:t>
              </a: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3098" y="528"/>
              <a:ext cx="2518" cy="3504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dirty="0" err="1">
                  <a:latin typeface="+mn-lt"/>
                </a:rPr>
                <a:t>u</a:t>
              </a:r>
              <a:r>
                <a:rPr lang="en-US" altLang="ko-KR" sz="1200" u="none" dirty="0" err="1" smtClean="0">
                  <a:latin typeface="+mn-lt"/>
                </a:rPr>
                <a:t>Dig</a:t>
              </a:r>
              <a:r>
                <a:rPr lang="en-US" altLang="ko-KR" sz="1200" u="none" dirty="0">
                  <a:latin typeface="+mn-lt"/>
                </a:rPr>
                <a:t>,</a:t>
              </a:r>
              <a:r>
                <a:rPr lang="en-US" altLang="ko-KR" sz="1200" u="none" dirty="0" smtClean="0">
                  <a:latin typeface="+mn-lt"/>
                </a:rPr>
                <a:t> GRASS</a:t>
              </a:r>
              <a:r>
                <a:rPr lang="en-US" altLang="ko-KR" sz="1200" u="none" dirty="0">
                  <a:latin typeface="+mn-lt"/>
                </a:rPr>
                <a:t>,</a:t>
              </a:r>
              <a:r>
                <a:rPr lang="en-US" altLang="ko-KR" sz="1200" u="none" dirty="0" smtClean="0">
                  <a:latin typeface="+mn-lt"/>
                </a:rPr>
                <a:t> </a:t>
              </a:r>
              <a:r>
                <a:rPr lang="en-US" altLang="ko-KR" sz="1200" u="none" dirty="0" err="1" smtClean="0">
                  <a:latin typeface="+mn-lt"/>
                </a:rPr>
                <a:t>gvSIG</a:t>
              </a:r>
              <a:r>
                <a:rPr lang="en-US" altLang="ko-KR" sz="1200" u="none" dirty="0" smtClean="0">
                  <a:latin typeface="+mn-lt"/>
                </a:rPr>
                <a:t>, QGIS, </a:t>
              </a:r>
              <a:r>
                <a:rPr lang="en-US" altLang="ko-KR" sz="1200" u="none" dirty="0">
                  <a:latin typeface="+mn-lt"/>
                </a:rPr>
                <a:t>OSSIM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 smtClean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 err="1" smtClean="0">
                  <a:latin typeface="+mn-lt"/>
                </a:rPr>
                <a:t>uDig</a:t>
              </a:r>
              <a:r>
                <a:rPr lang="en-US" altLang="ko-KR" sz="1200" u="none" dirty="0">
                  <a:latin typeface="+mn-lt"/>
                </a:rPr>
                <a:t>,</a:t>
              </a:r>
              <a:r>
                <a:rPr lang="en-US" altLang="ko-KR" sz="1200" u="none" dirty="0" smtClean="0">
                  <a:latin typeface="+mn-lt"/>
                </a:rPr>
                <a:t> GRASS</a:t>
              </a:r>
              <a:r>
                <a:rPr lang="en-US" altLang="ko-KR" sz="1200" u="none" dirty="0">
                  <a:latin typeface="+mn-lt"/>
                </a:rPr>
                <a:t>,</a:t>
              </a:r>
              <a:r>
                <a:rPr lang="en-US" altLang="ko-KR" sz="1200" u="none" dirty="0" smtClean="0">
                  <a:latin typeface="+mn-lt"/>
                </a:rPr>
                <a:t> </a:t>
              </a:r>
              <a:r>
                <a:rPr lang="en-US" altLang="ko-KR" sz="1200" u="none" dirty="0" err="1" smtClean="0">
                  <a:latin typeface="+mn-lt"/>
                </a:rPr>
                <a:t>gvSIG</a:t>
              </a:r>
              <a:r>
                <a:rPr lang="en-US" altLang="ko-KR" sz="1200" u="none" dirty="0" smtClean="0">
                  <a:latin typeface="+mn-lt"/>
                </a:rPr>
                <a:t>, QGIS, </a:t>
              </a:r>
              <a:r>
                <a:rPr lang="en-US" altLang="ko-KR" sz="1200" u="none" dirty="0">
                  <a:latin typeface="+mn-lt"/>
                </a:rPr>
                <a:t>OSSIM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>
                  <a:latin typeface="+mn-lt"/>
                </a:rPr>
                <a:t>GRASS, </a:t>
              </a:r>
              <a:r>
                <a:rPr lang="en-US" altLang="ko-KR" sz="1200" u="none" dirty="0" smtClean="0">
                  <a:latin typeface="+mn-lt"/>
                </a:rPr>
                <a:t>OSSIM, SEXTANTE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 smtClean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dirty="0" err="1" smtClean="0">
                  <a:latin typeface="+mn-lt"/>
                </a:rPr>
                <a:t>gvSIG</a:t>
              </a:r>
              <a:r>
                <a:rPr lang="en-US" altLang="ko-KR" sz="1200" dirty="0" smtClean="0">
                  <a:latin typeface="+mn-lt"/>
                </a:rPr>
                <a:t> mobile</a:t>
              </a:r>
              <a:endParaRPr lang="en-US" altLang="ko-KR" sz="1200" u="none" dirty="0" smtClean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 err="1">
                  <a:latin typeface="+mn-lt"/>
                </a:rPr>
                <a:t>PostGIS</a:t>
              </a: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 err="1" smtClean="0">
                  <a:latin typeface="+mn-lt"/>
                </a:rPr>
                <a:t>Mapserver</a:t>
              </a:r>
              <a:r>
                <a:rPr lang="en-US" altLang="ko-KR" sz="1200" u="none" dirty="0" smtClean="0">
                  <a:latin typeface="+mn-lt"/>
                </a:rPr>
                <a:t>, </a:t>
              </a:r>
              <a:r>
                <a:rPr lang="en-US" altLang="ko-KR" sz="1200" u="none" dirty="0" err="1" smtClean="0">
                  <a:latin typeface="+mn-lt"/>
                </a:rPr>
                <a:t>GeoServer</a:t>
              </a:r>
              <a:endParaRPr lang="en-US" altLang="ko-KR" sz="1200" u="none" dirty="0" smtClean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 smtClean="0">
                  <a:latin typeface="+mn-lt"/>
                </a:rPr>
                <a:t>GRASS, SEXTANTE</a:t>
              </a: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endParaRPr lang="en-US" altLang="ko-KR" sz="1200" u="none" dirty="0">
                <a:latin typeface="+mn-lt"/>
              </a:endParaRPr>
            </a:p>
            <a:p>
              <a:pPr marL="341313" indent="-341313" algn="l" defTabSz="912813" eaLnBrk="1" latinLnBrk="1" hangingPunct="1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charset="2"/>
                <a:buNone/>
              </a:pPr>
              <a:r>
                <a:rPr lang="en-US" altLang="ko-KR" sz="1200" u="none" dirty="0">
                  <a:latin typeface="+mn-lt"/>
                </a:rPr>
                <a:t>PHP, Python, Perl, </a:t>
              </a:r>
              <a:r>
                <a:rPr lang="en-US" altLang="ko-KR" sz="1200" u="none" dirty="0" err="1">
                  <a:latin typeface="+mn-lt"/>
                </a:rPr>
                <a:t>C#.net</a:t>
              </a:r>
              <a:r>
                <a:rPr lang="en-US" altLang="ko-KR" sz="1200" u="none" dirty="0">
                  <a:latin typeface="+mn-lt"/>
                </a:rPr>
                <a:t>, etc…</a:t>
              </a: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auto">
            <a:xfrm>
              <a:off x="1743" y="587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Viewing</a:t>
              </a:r>
            </a:p>
          </p:txBody>
        </p:sp>
        <p:sp>
          <p:nvSpPr>
            <p:cNvPr id="59" name="AutoShape 7"/>
            <p:cNvSpPr>
              <a:spLocks noChangeArrowheads="1"/>
            </p:cNvSpPr>
            <p:nvPr/>
          </p:nvSpPr>
          <p:spPr bwMode="auto">
            <a:xfrm>
              <a:off x="1743" y="1023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Cartography</a:t>
              </a: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1743" y="1483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Analysis</a:t>
              </a:r>
            </a:p>
          </p:txBody>
        </p:sp>
        <p:sp>
          <p:nvSpPr>
            <p:cNvPr id="61" name="AutoShape 9"/>
            <p:cNvSpPr>
              <a:spLocks noChangeArrowheads="1"/>
            </p:cNvSpPr>
            <p:nvPr/>
          </p:nvSpPr>
          <p:spPr bwMode="auto">
            <a:xfrm>
              <a:off x="1743" y="1942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Devices</a:t>
              </a:r>
            </a:p>
          </p:txBody>
        </p:sp>
        <p:sp>
          <p:nvSpPr>
            <p:cNvPr id="62" name="AutoShape 10"/>
            <p:cNvSpPr>
              <a:spLocks noChangeArrowheads="1"/>
            </p:cNvSpPr>
            <p:nvPr/>
          </p:nvSpPr>
          <p:spPr bwMode="auto">
            <a:xfrm>
              <a:off x="1743" y="2402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Database</a:t>
              </a:r>
            </a:p>
          </p:txBody>
        </p:sp>
        <p:sp>
          <p:nvSpPr>
            <p:cNvPr id="64" name="AutoShape 11"/>
            <p:cNvSpPr>
              <a:spLocks noChangeArrowheads="1"/>
            </p:cNvSpPr>
            <p:nvPr/>
          </p:nvSpPr>
          <p:spPr bwMode="auto">
            <a:xfrm>
              <a:off x="1743" y="2862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Web</a:t>
              </a:r>
            </a:p>
          </p:txBody>
        </p:sp>
        <p:sp>
          <p:nvSpPr>
            <p:cNvPr id="65" name="AutoShape 12"/>
            <p:cNvSpPr>
              <a:spLocks noChangeArrowheads="1"/>
            </p:cNvSpPr>
            <p:nvPr/>
          </p:nvSpPr>
          <p:spPr bwMode="auto">
            <a:xfrm>
              <a:off x="1743" y="3321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Spatial Server</a:t>
              </a:r>
            </a:p>
          </p:txBody>
        </p:sp>
        <p:sp>
          <p:nvSpPr>
            <p:cNvPr id="66" name="AutoShape 13"/>
            <p:cNvSpPr>
              <a:spLocks noChangeArrowheads="1"/>
            </p:cNvSpPr>
            <p:nvPr/>
          </p:nvSpPr>
          <p:spPr bwMode="auto">
            <a:xfrm>
              <a:off x="1743" y="3781"/>
              <a:ext cx="1331" cy="218"/>
            </a:xfrm>
            <a:prstGeom prst="leftRightArrow">
              <a:avLst>
                <a:gd name="adj1" fmla="val 50000"/>
                <a:gd name="adj2" fmla="val 12211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/>
              <a:r>
                <a:rPr lang="en-US" altLang="ko-KR" sz="1200" u="none" dirty="0">
                  <a:latin typeface="+mn-lt"/>
                </a:rPr>
                <a:t>Scripting</a:t>
              </a:r>
            </a:p>
          </p:txBody>
        </p:sp>
      </p:grp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152400" y="6096000"/>
            <a:ext cx="7721600" cy="2718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2813" eaLnBrk="1" latin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kumimoji="1" lang="en-US" altLang="ko-KR" sz="1000" u="none" dirty="0">
                <a:solidFill>
                  <a:srgbClr val="000000"/>
                </a:solidFill>
                <a:latin typeface="+mn-lt"/>
              </a:rPr>
              <a:t>Source : “</a:t>
            </a:r>
            <a:r>
              <a:rPr kumimoji="1" lang="ko-KR" altLang="en-US" sz="1000" u="none" dirty="0">
                <a:solidFill>
                  <a:srgbClr val="000000"/>
                </a:solidFill>
                <a:latin typeface="+mn-lt"/>
              </a:rPr>
              <a:t>오픈 소스 </a:t>
            </a:r>
            <a:r>
              <a:rPr kumimoji="1" lang="en-US" altLang="ko-KR" sz="1000" u="none" dirty="0">
                <a:solidFill>
                  <a:srgbClr val="000000"/>
                </a:solidFill>
                <a:latin typeface="+mn-lt"/>
              </a:rPr>
              <a:t>GIS </a:t>
            </a:r>
            <a:r>
              <a:rPr kumimoji="1" lang="ko-KR" altLang="en-US" sz="1000" u="none" dirty="0">
                <a:solidFill>
                  <a:srgbClr val="000000"/>
                </a:solidFill>
                <a:latin typeface="+mn-lt"/>
              </a:rPr>
              <a:t>소프트웨어와 표준</a:t>
            </a:r>
            <a:r>
              <a:rPr kumimoji="1" lang="en-US" altLang="ko-KR" sz="1000" u="none" dirty="0">
                <a:solidFill>
                  <a:srgbClr val="000000"/>
                </a:solidFill>
                <a:latin typeface="+mn-lt"/>
              </a:rPr>
              <a:t>”, </a:t>
            </a:r>
            <a:r>
              <a:rPr kumimoji="1" lang="ko-KR" altLang="en-US" sz="1000" u="none" dirty="0">
                <a:solidFill>
                  <a:srgbClr val="000000"/>
                </a:solidFill>
                <a:latin typeface="+mn-lt"/>
              </a:rPr>
              <a:t>남광우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31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III-2. FOSS4G Based SDI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SDI Architecture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33" y="1447800"/>
            <a:ext cx="4623209" cy="281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2969806"/>
            <a:ext cx="4908550" cy="337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57250" y="4306887"/>
            <a:ext cx="3113088" cy="646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 eaLnBrk="1" latin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ko-KR" sz="1000" u="none" dirty="0">
                <a:latin typeface="+mn-lt"/>
                <a:cs typeface="굴림"/>
              </a:rPr>
              <a:t>STEFAN STEINIGER</a:t>
            </a:r>
            <a:r>
              <a:rPr lang="en-US" altLang="ko-KR" sz="1000" u="none" dirty="0" smtClean="0">
                <a:latin typeface="+mn-lt"/>
                <a:cs typeface="굴림"/>
              </a:rPr>
              <a:t> et al, </a:t>
            </a:r>
            <a:r>
              <a:rPr lang="en-US" altLang="ko-KR" sz="1000" u="none" dirty="0">
                <a:latin typeface="+mn-lt"/>
                <a:cs typeface="굴림"/>
              </a:rPr>
              <a:t>2008, “An overview of Current Free and Open Source Desktop GIS Developments”</a:t>
            </a:r>
            <a:endParaRPr kumimoji="1" lang="en-US" altLang="ko-KR" sz="1000" u="none" dirty="0">
              <a:solidFill>
                <a:srgbClr val="000000"/>
              </a:solidFill>
              <a:latin typeface="+mn-lt"/>
              <a:cs typeface="굴림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24563" y="6357531"/>
            <a:ext cx="3113087" cy="2718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2813" eaLnBrk="1" latinLnBrk="1" hangingPunct="1">
              <a:lnSpc>
                <a:spcPct val="120000"/>
              </a:lnSpc>
              <a:spcBef>
                <a:spcPct val="50000"/>
              </a:spcBef>
            </a:pPr>
            <a:r>
              <a:rPr lang="ko-KR" altLang="en-US" sz="1000" u="none" dirty="0">
                <a:latin typeface="+mn-lt"/>
                <a:ea typeface="맑은 고딕" pitchFamily="50" charset="-128"/>
                <a:cs typeface="맑은 고딕" pitchFamily="50" charset="-128"/>
              </a:rPr>
              <a:t>남광우</a:t>
            </a:r>
            <a:r>
              <a:rPr lang="en-US" altLang="ko-KR" sz="1000" u="none" dirty="0">
                <a:latin typeface="+mn-lt"/>
                <a:ea typeface="맑은 고딕" pitchFamily="50" charset="-128"/>
                <a:cs typeface="맑은 고딕" pitchFamily="50" charset="-128"/>
              </a:rPr>
              <a:t>, “</a:t>
            </a:r>
            <a:r>
              <a:rPr lang="ko-KR" altLang="en-US" sz="1000" u="none" dirty="0">
                <a:latin typeface="+mn-lt"/>
                <a:ea typeface="맑은 고딕" pitchFamily="50" charset="-128"/>
                <a:cs typeface="맑은 고딕" pitchFamily="50" charset="-128"/>
              </a:rPr>
              <a:t>오픈 소스소프트웨어와 표준</a:t>
            </a:r>
            <a:r>
              <a:rPr lang="en-US" altLang="ko-KR" sz="1000" u="none" dirty="0" smtClean="0">
                <a:latin typeface="+mn-lt"/>
                <a:ea typeface="맑은 고딕" pitchFamily="50" charset="-128"/>
                <a:cs typeface="맑은 고딕" pitchFamily="50" charset="-128"/>
              </a:rPr>
              <a:t>”</a:t>
            </a:r>
            <a:endParaRPr lang="en-US" altLang="ko-KR" sz="1000" u="none" dirty="0">
              <a:latin typeface="+mn-lt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32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III-2. FOSS4G Based SDI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Based SDI Architecture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484313"/>
            <a:ext cx="705643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33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III-2. FOSS4G Based SDI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Combination of Proprietary &amp; FOSS4G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1620837"/>
            <a:ext cx="84963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148512" y="1066800"/>
            <a:ext cx="2376488" cy="609600"/>
          </a:xfrm>
          <a:prstGeom prst="roundRect">
            <a:avLst>
              <a:gd name="adj" fmla="val 16667"/>
            </a:avLst>
          </a:prstGeom>
          <a:solidFill>
            <a:srgbClr val="C5DEA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2813" eaLnBrk="1" latinLnBrk="1" hangingPunct="1">
              <a:lnSpc>
                <a:spcPct val="135000"/>
              </a:lnSpc>
            </a:pPr>
            <a:r>
              <a:rPr kumimoji="1" lang="en-US" altLang="ko-KR" sz="1400" u="none" dirty="0">
                <a:solidFill>
                  <a:srgbClr val="0000CC"/>
                </a:solidFill>
                <a:latin typeface="+mn-lt"/>
              </a:rPr>
              <a:t>        EU : INSPIRE</a:t>
            </a:r>
            <a:endParaRPr kumimoji="1" lang="ko-KR" altLang="en-US" sz="1400" u="none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9" name="Picture 7" descr="eu-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1184275"/>
            <a:ext cx="576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스크린샷 2010-11-23 오후 10.50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5194300"/>
            <a:ext cx="1968500" cy="596900"/>
          </a:xfrm>
          <a:prstGeom prst="rect">
            <a:avLst/>
          </a:prstGeom>
        </p:spPr>
      </p:pic>
      <p:pic>
        <p:nvPicPr>
          <p:cNvPr id="22" name="Picture 21" descr="스크린샷 2010-11-23 오후 10.49.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019300"/>
            <a:ext cx="2006600" cy="1485900"/>
          </a:xfrm>
          <a:prstGeom prst="rect">
            <a:avLst/>
          </a:prstGeom>
        </p:spPr>
      </p:pic>
      <p:pic>
        <p:nvPicPr>
          <p:cNvPr id="21" name="Picture 20" descr="스크린샷 2010-11-23 오후 10.48.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991570"/>
            <a:ext cx="2057400" cy="1079500"/>
          </a:xfrm>
          <a:prstGeom prst="rect">
            <a:avLst/>
          </a:prstGeom>
        </p:spPr>
      </p:pic>
      <p:pic>
        <p:nvPicPr>
          <p:cNvPr id="20" name="Picture 19" descr="스크린샷 2010-11-23 오후 10.46.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9" y="1371600"/>
            <a:ext cx="2095500" cy="1993900"/>
          </a:xfrm>
          <a:prstGeom prst="rect">
            <a:avLst/>
          </a:prstGeom>
        </p:spPr>
      </p:pic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34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Projects under OSGeo Umbrella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651000" y="1693333"/>
          <a:ext cx="6604000" cy="44026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16" descr="스크린샷 2010-11-23 오후 10.41.4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822" y="3476978"/>
            <a:ext cx="1752600" cy="83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35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C Tribe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86575" y="3600450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OGR/GDAL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2000" y="4189413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Mapserver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2000" y="3554413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GRASS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648200" y="1779588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PostGIS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62000" y="2921000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OSSIM</a:t>
            </a:r>
          </a:p>
        </p:txBody>
      </p:sp>
      <p:cxnSp>
        <p:nvCxnSpPr>
          <p:cNvPr id="24" name="AutoShape 13"/>
          <p:cNvCxnSpPr>
            <a:cxnSpLocks noChangeShapeType="1"/>
            <a:stCxn id="14" idx="3"/>
            <a:endCxn id="12" idx="1"/>
          </p:cNvCxnSpPr>
          <p:nvPr/>
        </p:nvCxnSpPr>
        <p:spPr bwMode="auto">
          <a:xfrm flipV="1">
            <a:off x="2409825" y="3785116"/>
            <a:ext cx="4476750" cy="588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4"/>
          <p:cNvCxnSpPr>
            <a:cxnSpLocks noChangeShapeType="1"/>
            <a:stCxn id="15" idx="3"/>
            <a:endCxn id="12" idx="1"/>
          </p:cNvCxnSpPr>
          <p:nvPr/>
        </p:nvCxnSpPr>
        <p:spPr bwMode="auto">
          <a:xfrm>
            <a:off x="2409825" y="3739079"/>
            <a:ext cx="4476750" cy="46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5"/>
          <p:cNvCxnSpPr>
            <a:cxnSpLocks noChangeShapeType="1"/>
            <a:stCxn id="19" idx="3"/>
            <a:endCxn id="12" idx="1"/>
          </p:cNvCxnSpPr>
          <p:nvPr/>
        </p:nvCxnSpPr>
        <p:spPr bwMode="auto">
          <a:xfrm>
            <a:off x="2409825" y="3105666"/>
            <a:ext cx="4476750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16"/>
          <p:cNvCxnSpPr>
            <a:cxnSpLocks noChangeShapeType="1"/>
            <a:stCxn id="15" idx="3"/>
            <a:endCxn id="18" idx="2"/>
          </p:cNvCxnSpPr>
          <p:nvPr/>
        </p:nvCxnSpPr>
        <p:spPr bwMode="auto">
          <a:xfrm flipV="1">
            <a:off x="2409825" y="2148920"/>
            <a:ext cx="2924175" cy="15901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7"/>
          <p:cNvCxnSpPr>
            <a:cxnSpLocks noChangeShapeType="1"/>
            <a:stCxn id="12" idx="1"/>
            <a:endCxn id="18" idx="2"/>
          </p:cNvCxnSpPr>
          <p:nvPr/>
        </p:nvCxnSpPr>
        <p:spPr bwMode="auto">
          <a:xfrm rot="10800000">
            <a:off x="5334001" y="2148920"/>
            <a:ext cx="1552575" cy="16361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18"/>
          <p:cNvCxnSpPr>
            <a:cxnSpLocks noChangeShapeType="1"/>
            <a:stCxn id="14" idx="3"/>
            <a:endCxn id="18" idx="2"/>
          </p:cNvCxnSpPr>
          <p:nvPr/>
        </p:nvCxnSpPr>
        <p:spPr bwMode="auto">
          <a:xfrm flipV="1">
            <a:off x="2409825" y="2148920"/>
            <a:ext cx="2924175" cy="22251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991225" y="4443413"/>
            <a:ext cx="12319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Proj4</a:t>
            </a:r>
          </a:p>
        </p:txBody>
      </p:sp>
      <p:cxnSp>
        <p:nvCxnSpPr>
          <p:cNvPr id="31" name="AutoShape 20"/>
          <p:cNvCxnSpPr>
            <a:cxnSpLocks noChangeShapeType="1"/>
            <a:stCxn id="14" idx="3"/>
            <a:endCxn id="30" idx="1"/>
          </p:cNvCxnSpPr>
          <p:nvPr/>
        </p:nvCxnSpPr>
        <p:spPr bwMode="auto">
          <a:xfrm>
            <a:off x="2409825" y="4374079"/>
            <a:ext cx="3581400" cy="254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21"/>
          <p:cNvCxnSpPr>
            <a:cxnSpLocks noChangeShapeType="1"/>
            <a:stCxn id="18" idx="2"/>
            <a:endCxn id="30" idx="0"/>
          </p:cNvCxnSpPr>
          <p:nvPr/>
        </p:nvCxnSpPr>
        <p:spPr bwMode="auto">
          <a:xfrm rot="16200000" flipH="1">
            <a:off x="4823341" y="2659578"/>
            <a:ext cx="2294493" cy="127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22"/>
          <p:cNvCxnSpPr>
            <a:cxnSpLocks noChangeShapeType="1"/>
            <a:stCxn id="12" idx="2"/>
            <a:endCxn id="30" idx="0"/>
          </p:cNvCxnSpPr>
          <p:nvPr/>
        </p:nvCxnSpPr>
        <p:spPr bwMode="auto">
          <a:xfrm rot="5400000">
            <a:off x="6922017" y="3654941"/>
            <a:ext cx="473631" cy="1103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877050" y="2312988"/>
            <a:ext cx="16764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GEOS</a:t>
            </a:r>
          </a:p>
        </p:txBody>
      </p:sp>
      <p:cxnSp>
        <p:nvCxnSpPr>
          <p:cNvPr id="35" name="AutoShape 24"/>
          <p:cNvCxnSpPr>
            <a:cxnSpLocks noChangeShapeType="1"/>
            <a:stCxn id="34" idx="1"/>
            <a:endCxn id="18" idx="3"/>
          </p:cNvCxnSpPr>
          <p:nvPr/>
        </p:nvCxnSpPr>
        <p:spPr bwMode="auto">
          <a:xfrm rot="10800000">
            <a:off x="6019800" y="1964254"/>
            <a:ext cx="85725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762000" y="48228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QGIS</a:t>
            </a:r>
          </a:p>
        </p:txBody>
      </p:sp>
      <p:cxnSp>
        <p:nvCxnSpPr>
          <p:cNvPr id="37" name="AutoShape 26"/>
          <p:cNvCxnSpPr>
            <a:cxnSpLocks noChangeShapeType="1"/>
            <a:stCxn id="36" idx="3"/>
            <a:endCxn id="12" idx="1"/>
          </p:cNvCxnSpPr>
          <p:nvPr/>
        </p:nvCxnSpPr>
        <p:spPr bwMode="auto">
          <a:xfrm flipV="1">
            <a:off x="2409825" y="3785116"/>
            <a:ext cx="447675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27"/>
          <p:cNvCxnSpPr>
            <a:cxnSpLocks noChangeShapeType="1"/>
            <a:stCxn id="36" idx="3"/>
            <a:endCxn id="18" idx="2"/>
          </p:cNvCxnSpPr>
          <p:nvPr/>
        </p:nvCxnSpPr>
        <p:spPr bwMode="auto">
          <a:xfrm flipV="1">
            <a:off x="2409825" y="2148920"/>
            <a:ext cx="2924175" cy="285857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28"/>
          <p:cNvCxnSpPr>
            <a:cxnSpLocks noChangeShapeType="1"/>
            <a:stCxn id="36" idx="3"/>
            <a:endCxn id="30" idx="1"/>
          </p:cNvCxnSpPr>
          <p:nvPr/>
        </p:nvCxnSpPr>
        <p:spPr bwMode="auto">
          <a:xfrm flipV="1">
            <a:off x="2409825" y="4628079"/>
            <a:ext cx="3581400" cy="3794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838825" y="5348288"/>
            <a:ext cx="16287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GMT</a:t>
            </a:r>
          </a:p>
        </p:txBody>
      </p:sp>
      <p:cxnSp>
        <p:nvCxnSpPr>
          <p:cNvPr id="41" name="AutoShape 30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2409825" y="3739079"/>
            <a:ext cx="3581400" cy="889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858000" y="1474788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TerraLib</a:t>
            </a:r>
          </a:p>
        </p:txBody>
      </p:sp>
      <p:cxnSp>
        <p:nvCxnSpPr>
          <p:cNvPr id="43" name="AutoShape 32"/>
          <p:cNvCxnSpPr>
            <a:cxnSpLocks noChangeShapeType="1"/>
            <a:stCxn id="14" idx="3"/>
            <a:endCxn id="34" idx="1"/>
          </p:cNvCxnSpPr>
          <p:nvPr/>
        </p:nvCxnSpPr>
        <p:spPr bwMode="auto">
          <a:xfrm flipV="1">
            <a:off x="2409825" y="2497654"/>
            <a:ext cx="4467225" cy="1876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AutoShape 33"/>
          <p:cNvCxnSpPr>
            <a:cxnSpLocks noChangeShapeType="1"/>
            <a:stCxn id="12" idx="0"/>
            <a:endCxn id="34" idx="2"/>
          </p:cNvCxnSpPr>
          <p:nvPr/>
        </p:nvCxnSpPr>
        <p:spPr bwMode="auto">
          <a:xfrm rot="5400000" flipH="1" flipV="1">
            <a:off x="7253804" y="3139004"/>
            <a:ext cx="918130" cy="4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762000" y="2312988"/>
            <a:ext cx="16287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MapGuide</a:t>
            </a:r>
          </a:p>
        </p:txBody>
      </p:sp>
      <p:cxnSp>
        <p:nvCxnSpPr>
          <p:cNvPr id="46" name="AutoShape 35"/>
          <p:cNvCxnSpPr>
            <a:cxnSpLocks noChangeShapeType="1"/>
            <a:stCxn id="45" idx="3"/>
            <a:endCxn id="34" idx="1"/>
          </p:cNvCxnSpPr>
          <p:nvPr/>
        </p:nvCxnSpPr>
        <p:spPr bwMode="auto">
          <a:xfrm>
            <a:off x="2390775" y="2497654"/>
            <a:ext cx="44862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36"/>
          <p:cNvCxnSpPr>
            <a:cxnSpLocks noChangeShapeType="1"/>
            <a:stCxn id="48" idx="0"/>
            <a:endCxn id="12" idx="1"/>
          </p:cNvCxnSpPr>
          <p:nvPr/>
        </p:nvCxnSpPr>
        <p:spPr bwMode="auto">
          <a:xfrm rot="5400000" flipH="1" flipV="1">
            <a:off x="5135026" y="3380840"/>
            <a:ext cx="1347272" cy="2155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4114800" y="5132388"/>
            <a:ext cx="12319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en-US" altLang="ko-KR" sz="1800" b="1" u="none">
                <a:latin typeface="Verdana" charset="0"/>
              </a:rPr>
              <a:t>FDO</a:t>
            </a:r>
          </a:p>
        </p:txBody>
      </p:sp>
      <p:cxnSp>
        <p:nvCxnSpPr>
          <p:cNvPr id="49" name="AutoShape 38"/>
          <p:cNvCxnSpPr>
            <a:cxnSpLocks noChangeShapeType="1"/>
            <a:stCxn id="48" idx="0"/>
            <a:endCxn id="34" idx="1"/>
          </p:cNvCxnSpPr>
          <p:nvPr/>
        </p:nvCxnSpPr>
        <p:spPr bwMode="auto">
          <a:xfrm rot="5400000" flipH="1" flipV="1">
            <a:off x="4486533" y="2741871"/>
            <a:ext cx="2634734" cy="2146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39"/>
          <p:cNvCxnSpPr>
            <a:cxnSpLocks noChangeShapeType="1"/>
            <a:stCxn id="45" idx="3"/>
            <a:endCxn id="48" idx="0"/>
          </p:cNvCxnSpPr>
          <p:nvPr/>
        </p:nvCxnSpPr>
        <p:spPr bwMode="auto">
          <a:xfrm>
            <a:off x="2390775" y="2497654"/>
            <a:ext cx="2339975" cy="26347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40"/>
          <p:cNvCxnSpPr>
            <a:cxnSpLocks noChangeShapeType="1"/>
            <a:stCxn id="45" idx="3"/>
            <a:endCxn id="30" idx="1"/>
          </p:cNvCxnSpPr>
          <p:nvPr/>
        </p:nvCxnSpPr>
        <p:spPr bwMode="auto">
          <a:xfrm>
            <a:off x="2390775" y="2497654"/>
            <a:ext cx="3600450" cy="2130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41"/>
          <p:cNvCxnSpPr>
            <a:cxnSpLocks noChangeShapeType="1"/>
            <a:stCxn id="36" idx="3"/>
            <a:endCxn id="34" idx="1"/>
          </p:cNvCxnSpPr>
          <p:nvPr/>
        </p:nvCxnSpPr>
        <p:spPr bwMode="auto">
          <a:xfrm flipV="1">
            <a:off x="2409825" y="2497654"/>
            <a:ext cx="4467225" cy="2509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42"/>
          <p:cNvCxnSpPr>
            <a:cxnSpLocks noChangeShapeType="1"/>
            <a:stCxn id="36" idx="3"/>
            <a:endCxn id="15" idx="3"/>
          </p:cNvCxnSpPr>
          <p:nvPr/>
        </p:nvCxnSpPr>
        <p:spPr bwMode="auto">
          <a:xfrm flipV="1">
            <a:off x="2409825" y="3739079"/>
            <a:ext cx="1588" cy="1268412"/>
          </a:xfrm>
          <a:prstGeom prst="curvedConnector3">
            <a:avLst>
              <a:gd name="adj1" fmla="val 1439546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43"/>
          <p:cNvCxnSpPr>
            <a:cxnSpLocks noChangeShapeType="1"/>
            <a:stCxn id="42" idx="1"/>
            <a:endCxn id="18" idx="3"/>
          </p:cNvCxnSpPr>
          <p:nvPr/>
        </p:nvCxnSpPr>
        <p:spPr bwMode="auto">
          <a:xfrm rot="10800000" flipV="1">
            <a:off x="6019800" y="1659454"/>
            <a:ext cx="8382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36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Java Tribe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6467475" y="3241675"/>
            <a:ext cx="14636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GeoTools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2001838" y="2374900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OpenMap</a:t>
            </a: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2001838" y="3586163"/>
            <a:ext cx="16160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GeoServer</a:t>
            </a:r>
          </a:p>
        </p:txBody>
      </p:sp>
      <p:cxnSp>
        <p:nvCxnSpPr>
          <p:cNvPr id="58" name="AutoShape 44"/>
          <p:cNvCxnSpPr>
            <a:cxnSpLocks noChangeShapeType="1"/>
            <a:stCxn id="57" idx="3"/>
            <a:endCxn id="55" idx="1"/>
          </p:cNvCxnSpPr>
          <p:nvPr/>
        </p:nvCxnSpPr>
        <p:spPr bwMode="auto">
          <a:xfrm flipV="1">
            <a:off x="3617913" y="3426341"/>
            <a:ext cx="2849562" cy="3444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6437313" y="4257675"/>
            <a:ext cx="153987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JTS Topology Suite</a:t>
            </a:r>
          </a:p>
        </p:txBody>
      </p:sp>
      <p:cxnSp>
        <p:nvCxnSpPr>
          <p:cNvPr id="60" name="AutoShape 46"/>
          <p:cNvCxnSpPr>
            <a:cxnSpLocks noChangeShapeType="1"/>
            <a:stCxn id="55" idx="2"/>
            <a:endCxn id="59" idx="0"/>
          </p:cNvCxnSpPr>
          <p:nvPr/>
        </p:nvCxnSpPr>
        <p:spPr bwMode="auto">
          <a:xfrm rot="16200000" flipH="1">
            <a:off x="6879948" y="3930372"/>
            <a:ext cx="646668" cy="79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2001838" y="4195763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JUMP</a:t>
            </a:r>
          </a:p>
        </p:txBody>
      </p:sp>
      <p:cxnSp>
        <p:nvCxnSpPr>
          <p:cNvPr id="62" name="AutoShape 48"/>
          <p:cNvCxnSpPr>
            <a:cxnSpLocks noChangeShapeType="1"/>
            <a:stCxn id="61" idx="3"/>
            <a:endCxn id="59" idx="1"/>
          </p:cNvCxnSpPr>
          <p:nvPr/>
        </p:nvCxnSpPr>
        <p:spPr bwMode="auto">
          <a:xfrm>
            <a:off x="3602038" y="4380429"/>
            <a:ext cx="2835275" cy="20041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3" name="Text Box 49"/>
          <p:cNvSpPr txBox="1">
            <a:spLocks noChangeArrowheads="1"/>
          </p:cNvSpPr>
          <p:nvPr/>
        </p:nvSpPr>
        <p:spPr bwMode="auto">
          <a:xfrm>
            <a:off x="2001838" y="2976563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uDig</a:t>
            </a:r>
          </a:p>
        </p:txBody>
      </p:sp>
      <p:cxnSp>
        <p:nvCxnSpPr>
          <p:cNvPr id="64" name="AutoShape 50"/>
          <p:cNvCxnSpPr>
            <a:cxnSpLocks noChangeShapeType="1"/>
            <a:stCxn id="63" idx="3"/>
            <a:endCxn id="55" idx="1"/>
          </p:cNvCxnSpPr>
          <p:nvPr/>
        </p:nvCxnSpPr>
        <p:spPr bwMode="auto">
          <a:xfrm>
            <a:off x="3602038" y="3161229"/>
            <a:ext cx="2865437" cy="26511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2001838" y="4813300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DeeGree</a:t>
            </a:r>
          </a:p>
        </p:txBody>
      </p:sp>
      <p:cxnSp>
        <p:nvCxnSpPr>
          <p:cNvPr id="66" name="AutoShape 52"/>
          <p:cNvCxnSpPr>
            <a:cxnSpLocks noChangeShapeType="1"/>
            <a:stCxn id="65" idx="3"/>
            <a:endCxn id="59" idx="1"/>
          </p:cNvCxnSpPr>
          <p:nvPr/>
        </p:nvCxnSpPr>
        <p:spPr bwMode="auto">
          <a:xfrm flipV="1">
            <a:off x="3602038" y="4580841"/>
            <a:ext cx="2835275" cy="41712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7" name="AutoShape 53"/>
          <p:cNvCxnSpPr>
            <a:cxnSpLocks noChangeShapeType="1"/>
            <a:stCxn id="57" idx="3"/>
            <a:endCxn id="59" idx="1"/>
          </p:cNvCxnSpPr>
          <p:nvPr/>
        </p:nvCxnSpPr>
        <p:spPr bwMode="auto">
          <a:xfrm>
            <a:off x="3617913" y="3770829"/>
            <a:ext cx="2819400" cy="81001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8" name="AutoShape 54"/>
          <p:cNvCxnSpPr>
            <a:cxnSpLocks noChangeShapeType="1"/>
            <a:stCxn id="63" idx="3"/>
            <a:endCxn id="59" idx="1"/>
          </p:cNvCxnSpPr>
          <p:nvPr/>
        </p:nvCxnSpPr>
        <p:spPr bwMode="auto">
          <a:xfrm>
            <a:off x="3602038" y="3161229"/>
            <a:ext cx="2835275" cy="141961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2008188" y="1773238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gvSIG</a:t>
            </a:r>
          </a:p>
        </p:txBody>
      </p:sp>
      <p:sp>
        <p:nvSpPr>
          <p:cNvPr id="70" name="Text Box 56"/>
          <p:cNvSpPr txBox="1">
            <a:spLocks noChangeArrowheads="1"/>
          </p:cNvSpPr>
          <p:nvPr/>
        </p:nvSpPr>
        <p:spPr bwMode="auto">
          <a:xfrm>
            <a:off x="4760913" y="1925638"/>
            <a:ext cx="14636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u="none"/>
              <a:t>GeoAPI</a:t>
            </a:r>
          </a:p>
        </p:txBody>
      </p:sp>
      <p:cxnSp>
        <p:nvCxnSpPr>
          <p:cNvPr id="71" name="AutoShape 57"/>
          <p:cNvCxnSpPr>
            <a:cxnSpLocks noChangeShapeType="1"/>
            <a:stCxn id="70" idx="2"/>
            <a:endCxn id="55" idx="1"/>
          </p:cNvCxnSpPr>
          <p:nvPr/>
        </p:nvCxnSpPr>
        <p:spPr bwMode="auto">
          <a:xfrm rot="16200000" flipH="1">
            <a:off x="5414428" y="2373293"/>
            <a:ext cx="1131371" cy="97472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2" name="AutoShape 58"/>
          <p:cNvCxnSpPr>
            <a:cxnSpLocks noChangeShapeType="1"/>
            <a:stCxn id="69" idx="3"/>
            <a:endCxn id="59" idx="1"/>
          </p:cNvCxnSpPr>
          <p:nvPr/>
        </p:nvCxnSpPr>
        <p:spPr bwMode="auto">
          <a:xfrm>
            <a:off x="3608388" y="1957904"/>
            <a:ext cx="2828925" cy="26229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3" name="AutoShape 59"/>
          <p:cNvCxnSpPr>
            <a:cxnSpLocks noChangeShapeType="1"/>
            <a:stCxn id="61" idx="3"/>
            <a:endCxn id="55" idx="1"/>
          </p:cNvCxnSpPr>
          <p:nvPr/>
        </p:nvCxnSpPr>
        <p:spPr bwMode="auto">
          <a:xfrm flipV="1">
            <a:off x="3602038" y="3426341"/>
            <a:ext cx="2865437" cy="9540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4" name="AutoShape 60"/>
          <p:cNvCxnSpPr>
            <a:cxnSpLocks noChangeShapeType="1"/>
            <a:stCxn id="69" idx="3"/>
            <a:endCxn id="55" idx="1"/>
          </p:cNvCxnSpPr>
          <p:nvPr/>
        </p:nvCxnSpPr>
        <p:spPr bwMode="auto">
          <a:xfrm>
            <a:off x="3608388" y="1957904"/>
            <a:ext cx="2859087" cy="14684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37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.Net Tribe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775200" y="2995613"/>
            <a:ext cx="14636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Proj.Net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620838" y="3155950"/>
            <a:ext cx="1828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WorldWind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745038" y="3498850"/>
            <a:ext cx="15398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NTS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620838" y="3765550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SharpMap</a:t>
            </a:r>
          </a:p>
        </p:txBody>
      </p:sp>
      <p:cxnSp>
        <p:nvCxnSpPr>
          <p:cNvPr id="30" name="AutoShape 29"/>
          <p:cNvCxnSpPr>
            <a:cxnSpLocks noChangeShapeType="1"/>
          </p:cNvCxnSpPr>
          <p:nvPr/>
        </p:nvCxnSpPr>
        <p:spPr bwMode="auto">
          <a:xfrm flipV="1">
            <a:off x="3449638" y="3689350"/>
            <a:ext cx="129222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620838" y="2546350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MapWindow</a:t>
            </a:r>
          </a:p>
        </p:txBody>
      </p:sp>
      <p:cxnSp>
        <p:nvCxnSpPr>
          <p:cNvPr id="32" name="AutoShape 31"/>
          <p:cNvCxnSpPr>
            <a:cxnSpLocks noChangeShapeType="1"/>
            <a:stCxn id="29" idx="3"/>
            <a:endCxn id="26" idx="1"/>
          </p:cNvCxnSpPr>
          <p:nvPr/>
        </p:nvCxnSpPr>
        <p:spPr bwMode="auto">
          <a:xfrm flipV="1">
            <a:off x="3433763" y="3180279"/>
            <a:ext cx="1341437" cy="769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5038" y="4367213"/>
            <a:ext cx="152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GDAL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802438" y="2546350"/>
            <a:ext cx="1219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Proj4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802438" y="3500438"/>
            <a:ext cx="14636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JTS</a:t>
            </a:r>
          </a:p>
        </p:txBody>
      </p:sp>
      <p:cxnSp>
        <p:nvCxnSpPr>
          <p:cNvPr id="36" name="AutoShape 35"/>
          <p:cNvCxnSpPr>
            <a:cxnSpLocks noChangeShapeType="1"/>
            <a:stCxn id="29" idx="3"/>
            <a:endCxn id="33" idx="1"/>
          </p:cNvCxnSpPr>
          <p:nvPr/>
        </p:nvCxnSpPr>
        <p:spPr bwMode="auto">
          <a:xfrm>
            <a:off x="3433763" y="3950216"/>
            <a:ext cx="1311275" cy="601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745038" y="4824413"/>
            <a:ext cx="152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OGR</a:t>
            </a:r>
          </a:p>
        </p:txBody>
      </p:sp>
      <p:cxnSp>
        <p:nvCxnSpPr>
          <p:cNvPr id="38" name="AutoShape 37"/>
          <p:cNvCxnSpPr>
            <a:cxnSpLocks noChangeShapeType="1"/>
            <a:stCxn id="29" idx="3"/>
            <a:endCxn id="37" idx="1"/>
          </p:cNvCxnSpPr>
          <p:nvPr/>
        </p:nvCxnSpPr>
        <p:spPr bwMode="auto">
          <a:xfrm>
            <a:off x="3433763" y="3950216"/>
            <a:ext cx="1311275" cy="1058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38"/>
          <p:cNvCxnSpPr>
            <a:cxnSpLocks noChangeShapeType="1"/>
            <a:stCxn id="26" idx="3"/>
            <a:endCxn id="34" idx="1"/>
          </p:cNvCxnSpPr>
          <p:nvPr/>
        </p:nvCxnSpPr>
        <p:spPr bwMode="auto">
          <a:xfrm flipV="1">
            <a:off x="6238875" y="2731016"/>
            <a:ext cx="563563" cy="44926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40" name="AutoShape 39"/>
          <p:cNvCxnSpPr>
            <a:cxnSpLocks noChangeShapeType="1"/>
            <a:stCxn id="28" idx="3"/>
            <a:endCxn id="35" idx="1"/>
          </p:cNvCxnSpPr>
          <p:nvPr/>
        </p:nvCxnSpPr>
        <p:spPr bwMode="auto">
          <a:xfrm>
            <a:off x="6284913" y="3683516"/>
            <a:ext cx="51752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41" name="AutoShape 40"/>
          <p:cNvCxnSpPr>
            <a:cxnSpLocks noChangeShapeType="1"/>
            <a:stCxn id="31" idx="3"/>
            <a:endCxn id="33" idx="1"/>
          </p:cNvCxnSpPr>
          <p:nvPr/>
        </p:nvCxnSpPr>
        <p:spPr bwMode="auto">
          <a:xfrm>
            <a:off x="3433763" y="2731016"/>
            <a:ext cx="1311275" cy="1820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41"/>
          <p:cNvCxnSpPr>
            <a:cxnSpLocks noChangeShapeType="1"/>
            <a:stCxn id="31" idx="3"/>
            <a:endCxn id="34" idx="1"/>
          </p:cNvCxnSpPr>
          <p:nvPr/>
        </p:nvCxnSpPr>
        <p:spPr bwMode="auto">
          <a:xfrm>
            <a:off x="3433763" y="2731016"/>
            <a:ext cx="33686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AutoShape 48"/>
          <p:cNvCxnSpPr>
            <a:cxnSpLocks noChangeShapeType="1"/>
            <a:endCxn id="65" idx="1"/>
          </p:cNvCxnSpPr>
          <p:nvPr/>
        </p:nvCxnSpPr>
        <p:spPr bwMode="auto">
          <a:xfrm>
            <a:off x="3167063" y="4210050"/>
            <a:ext cx="3581400" cy="1176854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38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Web Tribe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338263" y="2790825"/>
            <a:ext cx="1828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MapBender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538663" y="3933825"/>
            <a:ext cx="15398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TileCache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8263" y="3400425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MapBuilder</a:t>
            </a:r>
          </a:p>
        </p:txBody>
      </p:sp>
      <p:cxnSp>
        <p:nvCxnSpPr>
          <p:cNvPr id="43" name="AutoShape 25"/>
          <p:cNvCxnSpPr>
            <a:cxnSpLocks noChangeShapeType="1"/>
            <a:stCxn id="23" idx="3"/>
            <a:endCxn id="48" idx="1"/>
          </p:cNvCxnSpPr>
          <p:nvPr/>
        </p:nvCxnSpPr>
        <p:spPr bwMode="auto">
          <a:xfrm flipV="1">
            <a:off x="3167063" y="2437329"/>
            <a:ext cx="3886200" cy="538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338263" y="2181225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CartoWeb</a:t>
            </a:r>
          </a:p>
        </p:txBody>
      </p:sp>
      <p:cxnSp>
        <p:nvCxnSpPr>
          <p:cNvPr id="45" name="AutoShape 27"/>
          <p:cNvCxnSpPr>
            <a:cxnSpLocks noChangeShapeType="1"/>
            <a:stCxn id="23" idx="3"/>
            <a:endCxn id="47" idx="1"/>
          </p:cNvCxnSpPr>
          <p:nvPr/>
        </p:nvCxnSpPr>
        <p:spPr bwMode="auto">
          <a:xfrm>
            <a:off x="3167063" y="2975491"/>
            <a:ext cx="3886200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53263" y="4462463"/>
            <a:ext cx="152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PostGIS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7053263" y="2867025"/>
            <a:ext cx="1219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WMS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7053263" y="2252663"/>
            <a:ext cx="1828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Mapserver</a:t>
            </a:r>
          </a:p>
        </p:txBody>
      </p:sp>
      <p:cxnSp>
        <p:nvCxnSpPr>
          <p:cNvPr id="49" name="AutoShape 31"/>
          <p:cNvCxnSpPr>
            <a:cxnSpLocks noChangeShapeType="1"/>
            <a:stCxn id="52" idx="3"/>
          </p:cNvCxnSpPr>
          <p:nvPr/>
        </p:nvCxnSpPr>
        <p:spPr bwMode="auto">
          <a:xfrm>
            <a:off x="3151188" y="4194691"/>
            <a:ext cx="1301750" cy="4582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32"/>
          <p:cNvCxnSpPr>
            <a:cxnSpLocks noChangeShapeType="1"/>
            <a:stCxn id="53" idx="3"/>
            <a:endCxn id="46" idx="1"/>
          </p:cNvCxnSpPr>
          <p:nvPr/>
        </p:nvCxnSpPr>
        <p:spPr bwMode="auto">
          <a:xfrm>
            <a:off x="6367463" y="4647129"/>
            <a:ext cx="685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33"/>
          <p:cNvCxnSpPr>
            <a:cxnSpLocks noChangeShapeType="1"/>
            <a:stCxn id="44" idx="3"/>
            <a:endCxn id="47" idx="1"/>
          </p:cNvCxnSpPr>
          <p:nvPr/>
        </p:nvCxnSpPr>
        <p:spPr bwMode="auto">
          <a:xfrm>
            <a:off x="3151188" y="2365891"/>
            <a:ext cx="3902075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338263" y="4010025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OpenLayers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157663" y="4462463"/>
            <a:ext cx="2209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FeatureServer</a:t>
            </a:r>
          </a:p>
        </p:txBody>
      </p:sp>
      <p:cxnSp>
        <p:nvCxnSpPr>
          <p:cNvPr id="55" name="AutoShape 37"/>
          <p:cNvCxnSpPr>
            <a:cxnSpLocks noChangeShapeType="1"/>
            <a:stCxn id="24" idx="3"/>
            <a:endCxn id="48" idx="1"/>
          </p:cNvCxnSpPr>
          <p:nvPr/>
        </p:nvCxnSpPr>
        <p:spPr bwMode="auto">
          <a:xfrm flipV="1">
            <a:off x="6078538" y="2437329"/>
            <a:ext cx="974725" cy="1681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AutoShape 39"/>
          <p:cNvCxnSpPr>
            <a:cxnSpLocks noChangeShapeType="1"/>
            <a:stCxn id="24" idx="3"/>
            <a:endCxn id="47" idx="1"/>
          </p:cNvCxnSpPr>
          <p:nvPr/>
        </p:nvCxnSpPr>
        <p:spPr bwMode="auto">
          <a:xfrm flipV="1">
            <a:off x="6078538" y="3051691"/>
            <a:ext cx="974725" cy="1066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AutoShape 40"/>
          <p:cNvCxnSpPr>
            <a:cxnSpLocks noChangeShapeType="1"/>
            <a:stCxn id="25" idx="3"/>
            <a:endCxn id="47" idx="1"/>
          </p:cNvCxnSpPr>
          <p:nvPr/>
        </p:nvCxnSpPr>
        <p:spPr bwMode="auto">
          <a:xfrm flipV="1">
            <a:off x="3151188" y="3051691"/>
            <a:ext cx="3902075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41"/>
          <p:cNvCxnSpPr>
            <a:cxnSpLocks noChangeShapeType="1"/>
            <a:stCxn id="44" idx="3"/>
            <a:endCxn id="48" idx="1"/>
          </p:cNvCxnSpPr>
          <p:nvPr/>
        </p:nvCxnSpPr>
        <p:spPr bwMode="auto">
          <a:xfrm>
            <a:off x="3151188" y="2365891"/>
            <a:ext cx="3902075" cy="71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2"/>
          <p:cNvCxnSpPr>
            <a:cxnSpLocks noChangeShapeType="1"/>
            <a:stCxn id="52" idx="3"/>
            <a:endCxn id="24" idx="1"/>
          </p:cNvCxnSpPr>
          <p:nvPr/>
        </p:nvCxnSpPr>
        <p:spPr bwMode="auto">
          <a:xfrm flipV="1">
            <a:off x="3151188" y="4118491"/>
            <a:ext cx="1387475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1338263" y="1571625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Ka-Map</a:t>
            </a:r>
          </a:p>
        </p:txBody>
      </p:sp>
      <p:cxnSp>
        <p:nvCxnSpPr>
          <p:cNvPr id="62" name="AutoShape 44"/>
          <p:cNvCxnSpPr>
            <a:cxnSpLocks noChangeShapeType="1"/>
            <a:stCxn id="61" idx="3"/>
            <a:endCxn id="48" idx="1"/>
          </p:cNvCxnSpPr>
          <p:nvPr/>
        </p:nvCxnSpPr>
        <p:spPr bwMode="auto">
          <a:xfrm>
            <a:off x="3151188" y="1756291"/>
            <a:ext cx="3902075" cy="681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45"/>
          <p:cNvCxnSpPr>
            <a:cxnSpLocks noChangeShapeType="1"/>
            <a:stCxn id="48" idx="2"/>
            <a:endCxn id="47" idx="0"/>
          </p:cNvCxnSpPr>
          <p:nvPr/>
        </p:nvCxnSpPr>
        <p:spPr bwMode="auto">
          <a:xfrm rot="5400000">
            <a:off x="7692748" y="2592110"/>
            <a:ext cx="24503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46"/>
          <p:cNvCxnSpPr>
            <a:cxnSpLocks noChangeShapeType="1"/>
            <a:stCxn id="52" idx="3"/>
            <a:endCxn id="47" idx="1"/>
          </p:cNvCxnSpPr>
          <p:nvPr/>
        </p:nvCxnSpPr>
        <p:spPr bwMode="auto">
          <a:xfrm flipV="1">
            <a:off x="3151188" y="3051691"/>
            <a:ext cx="3902075" cy="1143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Text Box 47"/>
          <p:cNvSpPr txBox="1">
            <a:spLocks noChangeArrowheads="1"/>
          </p:cNvSpPr>
          <p:nvPr/>
        </p:nvSpPr>
        <p:spPr bwMode="auto">
          <a:xfrm>
            <a:off x="6748463" y="5202238"/>
            <a:ext cx="152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Geoserver</a:t>
            </a:r>
          </a:p>
        </p:txBody>
      </p:sp>
      <p:sp>
        <p:nvSpPr>
          <p:cNvPr id="67" name="Text Box 51"/>
          <p:cNvSpPr txBox="1">
            <a:spLocks noChangeArrowheads="1"/>
          </p:cNvSpPr>
          <p:nvPr/>
        </p:nvSpPr>
        <p:spPr bwMode="auto">
          <a:xfrm>
            <a:off x="1335088" y="4759325"/>
            <a:ext cx="18129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GeoExt</a:t>
            </a:r>
          </a:p>
        </p:txBody>
      </p:sp>
      <p:sp>
        <p:nvSpPr>
          <p:cNvPr id="68" name="Text Box 51"/>
          <p:cNvSpPr txBox="1">
            <a:spLocks noChangeArrowheads="1"/>
          </p:cNvSpPr>
          <p:nvPr/>
        </p:nvSpPr>
        <p:spPr bwMode="auto">
          <a:xfrm>
            <a:off x="1325563" y="5243513"/>
            <a:ext cx="1812925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MapFish</a:t>
            </a:r>
          </a:p>
        </p:txBody>
      </p:sp>
      <p:sp>
        <p:nvSpPr>
          <p:cNvPr id="69" name="Text Box 51"/>
          <p:cNvSpPr txBox="1">
            <a:spLocks noChangeArrowheads="1"/>
          </p:cNvSpPr>
          <p:nvPr/>
        </p:nvSpPr>
        <p:spPr bwMode="auto">
          <a:xfrm>
            <a:off x="1325563" y="5700713"/>
            <a:ext cx="18129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OpenScales</a:t>
            </a:r>
          </a:p>
        </p:txBody>
      </p:sp>
      <p:cxnSp>
        <p:nvCxnSpPr>
          <p:cNvPr id="70" name="직선 연결선 36"/>
          <p:cNvCxnSpPr>
            <a:cxnSpLocks noChangeShapeType="1"/>
            <a:stCxn id="52" idx="2"/>
            <a:endCxn id="67" idx="0"/>
          </p:cNvCxnSpPr>
          <p:nvPr/>
        </p:nvCxnSpPr>
        <p:spPr bwMode="auto">
          <a:xfrm rot="5400000">
            <a:off x="2053155" y="4567754"/>
            <a:ext cx="379968" cy="3175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4167188" y="5643563"/>
            <a:ext cx="12192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2813" eaLnBrk="1" hangingPunct="1">
              <a:spcBef>
                <a:spcPct val="50000"/>
              </a:spcBef>
            </a:pPr>
            <a:r>
              <a:rPr lang="en-US" altLang="ko-KR" sz="1800" b="1" u="none">
                <a:latin typeface="Verdana" charset="0"/>
              </a:rPr>
              <a:t>ExtJS</a:t>
            </a:r>
          </a:p>
        </p:txBody>
      </p:sp>
      <p:sp>
        <p:nvSpPr>
          <p:cNvPr id="72" name="자유형 39"/>
          <p:cNvSpPr>
            <a:spLocks noChangeArrowheads="1"/>
          </p:cNvSpPr>
          <p:nvPr/>
        </p:nvSpPr>
        <p:spPr bwMode="auto">
          <a:xfrm>
            <a:off x="3140075" y="4978400"/>
            <a:ext cx="1025525" cy="858838"/>
          </a:xfrm>
          <a:custGeom>
            <a:avLst/>
            <a:gdLst>
              <a:gd name="T0" fmla="*/ 0 w 1025236"/>
              <a:gd name="T1" fmla="*/ 0 h 858982"/>
              <a:gd name="T2" fmla="*/ 434109 w 1025236"/>
              <a:gd name="T3" fmla="*/ 314036 h 858982"/>
              <a:gd name="T4" fmla="*/ 1025236 w 1025236"/>
              <a:gd name="T5" fmla="*/ 858982 h 858982"/>
              <a:gd name="T6" fmla="*/ 0 60000 65536"/>
              <a:gd name="T7" fmla="*/ 0 60000 65536"/>
              <a:gd name="T8" fmla="*/ 0 60000 65536"/>
              <a:gd name="T9" fmla="*/ 0 w 1025236"/>
              <a:gd name="T10" fmla="*/ 0 h 858982"/>
              <a:gd name="T11" fmla="*/ 1025236 w 1025236"/>
              <a:gd name="T12" fmla="*/ 858982 h 858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5236" h="858982">
                <a:moveTo>
                  <a:pt x="0" y="0"/>
                </a:moveTo>
                <a:cubicBezTo>
                  <a:pt x="131618" y="85436"/>
                  <a:pt x="263236" y="170872"/>
                  <a:pt x="434109" y="314036"/>
                </a:cubicBezTo>
                <a:cubicBezTo>
                  <a:pt x="604982" y="457200"/>
                  <a:pt x="815109" y="658091"/>
                  <a:pt x="1025236" y="85898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2813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39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III-3. FOSS4G Projects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Ecosystems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sp>
        <p:nvSpPr>
          <p:cNvPr id="37" name="Alternate Process 36"/>
          <p:cNvSpPr/>
          <p:nvPr/>
        </p:nvSpPr>
        <p:spPr bwMode="auto">
          <a:xfrm>
            <a:off x="509464" y="5976674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Data</a:t>
            </a:r>
          </a:p>
        </p:txBody>
      </p:sp>
      <p:sp>
        <p:nvSpPr>
          <p:cNvPr id="38" name="Alternate Process 37"/>
          <p:cNvSpPr/>
          <p:nvPr/>
        </p:nvSpPr>
        <p:spPr bwMode="auto">
          <a:xfrm>
            <a:off x="509464" y="50284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DBMS</a:t>
            </a:r>
          </a:p>
        </p:txBody>
      </p:sp>
      <p:sp>
        <p:nvSpPr>
          <p:cNvPr id="39" name="Alternate Process 38"/>
          <p:cNvSpPr/>
          <p:nvPr/>
        </p:nvSpPr>
        <p:spPr bwMode="auto">
          <a:xfrm>
            <a:off x="509464" y="41902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Server</a:t>
            </a:r>
          </a:p>
        </p:txBody>
      </p:sp>
      <p:sp>
        <p:nvSpPr>
          <p:cNvPr id="40" name="Alternate Process 39"/>
          <p:cNvSpPr/>
          <p:nvPr/>
        </p:nvSpPr>
        <p:spPr bwMode="auto">
          <a:xfrm>
            <a:off x="509464" y="3352007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Middleware</a:t>
            </a:r>
          </a:p>
        </p:txBody>
      </p:sp>
      <p:sp>
        <p:nvSpPr>
          <p:cNvPr id="42" name="Alternate Process 41"/>
          <p:cNvSpPr/>
          <p:nvPr/>
        </p:nvSpPr>
        <p:spPr bwMode="auto">
          <a:xfrm>
            <a:off x="509464" y="1447801"/>
            <a:ext cx="1600200" cy="457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Client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133600" y="2741612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133600" y="40378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2133600" y="4876007"/>
            <a:ext cx="403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133600" y="5714207"/>
            <a:ext cx="693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lternate Process 75"/>
          <p:cNvSpPr/>
          <p:nvPr/>
        </p:nvSpPr>
        <p:spPr bwMode="auto">
          <a:xfrm>
            <a:off x="2362200" y="5977467"/>
            <a:ext cx="17526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Open Street Map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Alternate Process 76"/>
          <p:cNvSpPr/>
          <p:nvPr/>
        </p:nvSpPr>
        <p:spPr bwMode="auto">
          <a:xfrm>
            <a:off x="4724400" y="5977467"/>
            <a:ext cx="17526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Open Aerial Map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Alternate Process 77"/>
          <p:cNvSpPr/>
          <p:nvPr/>
        </p:nvSpPr>
        <p:spPr bwMode="auto">
          <a:xfrm>
            <a:off x="7086600" y="5977467"/>
            <a:ext cx="1600200" cy="457200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GeoNames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Alternate Process 79"/>
          <p:cNvSpPr/>
          <p:nvPr/>
        </p:nvSpPr>
        <p:spPr bwMode="auto">
          <a:xfrm>
            <a:off x="3048000" y="5029200"/>
            <a:ext cx="25146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PostgreSQL</a:t>
            </a: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+ </a:t>
            </a: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PostGIS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Alternate Process 80"/>
          <p:cNvSpPr/>
          <p:nvPr/>
        </p:nvSpPr>
        <p:spPr bwMode="auto">
          <a:xfrm>
            <a:off x="2438400" y="41910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MapServer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Alternate Process 81"/>
          <p:cNvSpPr/>
          <p:nvPr/>
        </p:nvSpPr>
        <p:spPr bwMode="auto">
          <a:xfrm>
            <a:off x="4343400" y="41910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MapGuide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Alternate Process 82"/>
          <p:cNvSpPr/>
          <p:nvPr/>
        </p:nvSpPr>
        <p:spPr bwMode="auto">
          <a:xfrm>
            <a:off x="6248400" y="41910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GeoServer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Alternate Process 83"/>
          <p:cNvSpPr/>
          <p:nvPr/>
        </p:nvSpPr>
        <p:spPr bwMode="auto">
          <a:xfrm>
            <a:off x="8153400" y="4191000"/>
            <a:ext cx="14478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Deegree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Alternate Process 84"/>
          <p:cNvSpPr/>
          <p:nvPr/>
        </p:nvSpPr>
        <p:spPr bwMode="auto">
          <a:xfrm>
            <a:off x="3124200" y="33528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Squid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Alternate Process 85"/>
          <p:cNvSpPr/>
          <p:nvPr/>
        </p:nvSpPr>
        <p:spPr bwMode="auto">
          <a:xfrm>
            <a:off x="5257800" y="33528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TMS</a:t>
            </a:r>
          </a:p>
        </p:txBody>
      </p:sp>
      <p:sp>
        <p:nvSpPr>
          <p:cNvPr id="87" name="Alternate Process 86"/>
          <p:cNvSpPr/>
          <p:nvPr/>
        </p:nvSpPr>
        <p:spPr bwMode="auto">
          <a:xfrm>
            <a:off x="7239000" y="3352800"/>
            <a:ext cx="18288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GeoWebCache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Alternate Process 92"/>
          <p:cNvSpPr/>
          <p:nvPr/>
        </p:nvSpPr>
        <p:spPr bwMode="auto">
          <a:xfrm>
            <a:off x="2720623" y="1296194"/>
            <a:ext cx="1219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QGIS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" name="Alternate Process 93"/>
          <p:cNvSpPr/>
          <p:nvPr/>
        </p:nvSpPr>
        <p:spPr bwMode="auto">
          <a:xfrm>
            <a:off x="2743200" y="1905000"/>
            <a:ext cx="12192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uDIG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Alternate Process 94"/>
          <p:cNvSpPr/>
          <p:nvPr/>
        </p:nvSpPr>
        <p:spPr bwMode="auto">
          <a:xfrm>
            <a:off x="6400800" y="12954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맑은 고딕" pitchFamily="50" charset="-127"/>
                <a:ea typeface="맑은 고딕" pitchFamily="50" charset="-127"/>
              </a:rPr>
              <a:t>Open Layers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Alternate Process 95"/>
          <p:cNvSpPr/>
          <p:nvPr/>
        </p:nvSpPr>
        <p:spPr bwMode="auto">
          <a:xfrm>
            <a:off x="8077200" y="1295400"/>
            <a:ext cx="1219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 smtClean="0">
                <a:latin typeface="맑은 고딕" pitchFamily="50" charset="-127"/>
                <a:ea typeface="맑은 고딕" pitchFamily="50" charset="-127"/>
              </a:rPr>
              <a:t>GeoExt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Up-Down Arrow 96"/>
          <p:cNvSpPr/>
          <p:nvPr/>
        </p:nvSpPr>
        <p:spPr bwMode="auto">
          <a:xfrm>
            <a:off x="4572000" y="55245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" name="Up-Down Arrow 98"/>
          <p:cNvSpPr/>
          <p:nvPr/>
        </p:nvSpPr>
        <p:spPr bwMode="auto">
          <a:xfrm>
            <a:off x="5562600" y="46863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" name="Up-Down Arrow 99"/>
          <p:cNvSpPr/>
          <p:nvPr/>
        </p:nvSpPr>
        <p:spPr bwMode="auto">
          <a:xfrm>
            <a:off x="4876800" y="38100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" name="Up-Down Arrow 100"/>
          <p:cNvSpPr/>
          <p:nvPr/>
        </p:nvSpPr>
        <p:spPr bwMode="auto">
          <a:xfrm>
            <a:off x="6934200" y="38100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" name="Up-Down Arrow 101"/>
          <p:cNvSpPr/>
          <p:nvPr/>
        </p:nvSpPr>
        <p:spPr bwMode="auto">
          <a:xfrm>
            <a:off x="4800600" y="2895600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" name="Up-Down Arrow 102"/>
          <p:cNvSpPr/>
          <p:nvPr/>
        </p:nvSpPr>
        <p:spPr bwMode="auto">
          <a:xfrm>
            <a:off x="6896100" y="2895600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" name="Up-Down Arrow 103"/>
          <p:cNvSpPr/>
          <p:nvPr/>
        </p:nvSpPr>
        <p:spPr bwMode="auto">
          <a:xfrm>
            <a:off x="5867400" y="2286000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Alternate Process 105"/>
          <p:cNvSpPr/>
          <p:nvPr/>
        </p:nvSpPr>
        <p:spPr bwMode="auto">
          <a:xfrm>
            <a:off x="4114800" y="1295400"/>
            <a:ext cx="13716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Map Window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81600" y="2743200"/>
            <a:ext cx="15141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OWS Interface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" name="Alternate Process 108"/>
          <p:cNvSpPr/>
          <p:nvPr/>
        </p:nvSpPr>
        <p:spPr bwMode="auto">
          <a:xfrm>
            <a:off x="4114800" y="1905000"/>
            <a:ext cx="1371600" cy="457200"/>
          </a:xfrm>
          <a:prstGeom prst="flowChartAlternateProcess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World Wind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Alternate Process 110"/>
          <p:cNvSpPr/>
          <p:nvPr/>
        </p:nvSpPr>
        <p:spPr bwMode="auto">
          <a:xfrm>
            <a:off x="8099777" y="1905000"/>
            <a:ext cx="1219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맑은 고딕" pitchFamily="50" charset="-127"/>
                <a:ea typeface="맑은 고딕" pitchFamily="50" charset="-127"/>
              </a:rPr>
              <a:t>Map Fish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Alternate Process 111"/>
          <p:cNvSpPr/>
          <p:nvPr/>
        </p:nvSpPr>
        <p:spPr bwMode="auto">
          <a:xfrm>
            <a:off x="6423377" y="19050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맑은 고딕" pitchFamily="50" charset="-127"/>
                <a:ea typeface="맑은 고딕" pitchFamily="50" charset="-127"/>
              </a:rPr>
              <a:t>Open Scales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5829300" y="5219700"/>
            <a:ext cx="685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Alternate Process 118"/>
          <p:cNvSpPr/>
          <p:nvPr/>
        </p:nvSpPr>
        <p:spPr bwMode="auto">
          <a:xfrm>
            <a:off x="6248400" y="48768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GRASS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1" name="Alternate Process 120"/>
          <p:cNvSpPr/>
          <p:nvPr/>
        </p:nvSpPr>
        <p:spPr bwMode="auto">
          <a:xfrm>
            <a:off x="8153400" y="4876800"/>
            <a:ext cx="14478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GeoNetwork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" name="Up-Down Arrow 121"/>
          <p:cNvSpPr/>
          <p:nvPr/>
        </p:nvSpPr>
        <p:spPr bwMode="auto">
          <a:xfrm>
            <a:off x="7439378" y="5524501"/>
            <a:ext cx="304800" cy="381000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3" y="2946737"/>
            <a:ext cx="7788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I. Why Open Source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?</a:t>
            </a:r>
            <a:endParaRPr lang="en-US" sz="66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</a:endParaRPr>
          </a:p>
        </p:txBody>
      </p:sp>
      <p:pic>
        <p:nvPicPr>
          <p:cNvPr id="4" name="Picture 3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5" name="Picture 4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6" name="Picture 5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7" name="Picture 6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8" name="Picture 7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40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III-4. Open </a:t>
            </a:r>
            <a:r>
              <a:rPr lang="en-US" altLang="ko-KR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GeoData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Open Street Map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37" name="Picture 36" descr="스크린샷 2010-11-23 오후 11.31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701679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2000" y="6183312"/>
            <a:ext cx="86106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algn="ctr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OSM is made &amp; published by people’s participation!!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39" name="Picture 38" descr="스크린샷 2010-11-23 오후 11.35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133600"/>
            <a:ext cx="6630213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스크린샷 2010-11-24 오후 5.41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97" y="3048000"/>
            <a:ext cx="3998697" cy="2990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41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III-5. Korean Cases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Adoptions in Korea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37" name="Picture 36" descr="스크린샷 2010-11-23 오후 11.11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2247900" cy="685800"/>
          </a:xfrm>
          <a:prstGeom prst="rect">
            <a:avLst/>
          </a:prstGeom>
        </p:spPr>
      </p:pic>
      <p:pic>
        <p:nvPicPr>
          <p:cNvPr id="38" name="Picture 37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378" y="2230967"/>
            <a:ext cx="1879600" cy="533400"/>
          </a:xfrm>
          <a:prstGeom prst="rect">
            <a:avLst/>
          </a:prstGeom>
        </p:spPr>
      </p:pic>
      <p:pic>
        <p:nvPicPr>
          <p:cNvPr id="39" name="Picture 38" descr="스크린샷 2010-11-23 오후 11.12.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286000"/>
            <a:ext cx="2679700" cy="457200"/>
          </a:xfrm>
          <a:prstGeom prst="rect">
            <a:avLst/>
          </a:prstGeom>
        </p:spPr>
      </p:pic>
      <p:pic>
        <p:nvPicPr>
          <p:cNvPr id="40" name="Picture 39" descr="ci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3505200"/>
            <a:ext cx="3600450" cy="891251"/>
          </a:xfrm>
          <a:prstGeom prst="rect">
            <a:avLst/>
          </a:prstGeom>
        </p:spPr>
      </p:pic>
      <p:pic>
        <p:nvPicPr>
          <p:cNvPr id="41" name="Picture 40" descr="스크린샷 2010-11-23 오후 11.15.5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0" y="3657600"/>
            <a:ext cx="2108200" cy="558800"/>
          </a:xfrm>
          <a:prstGeom prst="rect">
            <a:avLst/>
          </a:prstGeom>
        </p:spPr>
      </p:pic>
      <p:pic>
        <p:nvPicPr>
          <p:cNvPr id="42" name="Picture 41" descr="스크린샷 2010-11-23 오후 11.16.5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300" y="4876800"/>
            <a:ext cx="2044700" cy="762000"/>
          </a:xfrm>
          <a:prstGeom prst="rect">
            <a:avLst/>
          </a:prstGeom>
        </p:spPr>
      </p:pic>
      <p:pic>
        <p:nvPicPr>
          <p:cNvPr id="54" name="Picture 53" descr="스크린샷 2010-11-23 오후 11.17.3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0" y="4724400"/>
            <a:ext cx="28575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42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III-5. Korean Cases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III. Open Source GIS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OSGeo Korean Language Chapter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pic>
        <p:nvPicPr>
          <p:cNvPr id="13" name="Picture 9" descr="DSCN1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DSCN1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733" y="1213556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DSCN19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3369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1" descr="DSCN205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5578" y="4114800"/>
            <a:ext cx="278976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990600"/>
            <a:ext cx="2482850" cy="28463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759" y="4008261"/>
            <a:ext cx="3103504" cy="232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3" y="2946737"/>
            <a:ext cx="7788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IV. Wrapping Up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</a:endParaRPr>
          </a:p>
        </p:txBody>
      </p:sp>
      <p:pic>
        <p:nvPicPr>
          <p:cNvPr id="4" name="Picture 3" descr="qgi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0"/>
            <a:ext cx="884464" cy="990600"/>
          </a:xfrm>
          <a:prstGeom prst="rect">
            <a:avLst/>
          </a:prstGeom>
        </p:spPr>
      </p:pic>
      <p:pic>
        <p:nvPicPr>
          <p:cNvPr id="5" name="Picture 4" descr="geoserver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120900" cy="672920"/>
          </a:xfrm>
          <a:prstGeom prst="rect">
            <a:avLst/>
          </a:prstGeom>
        </p:spPr>
      </p:pic>
      <p:pic>
        <p:nvPicPr>
          <p:cNvPr id="6" name="Picture 5" descr="스크린샷 2010-11-23 오후 2.14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09600"/>
            <a:ext cx="914400" cy="922421"/>
          </a:xfrm>
          <a:prstGeom prst="rect">
            <a:avLst/>
          </a:prstGeom>
        </p:spPr>
      </p:pic>
      <p:pic>
        <p:nvPicPr>
          <p:cNvPr id="7" name="Picture 6" descr="mapfish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1272798" cy="678826"/>
          </a:xfrm>
          <a:prstGeom prst="rect">
            <a:avLst/>
          </a:prstGeom>
        </p:spPr>
      </p:pic>
      <p:pic>
        <p:nvPicPr>
          <p:cNvPr id="8" name="Picture 7" descr="openlayer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56" y="177800"/>
            <a:ext cx="1549400" cy="29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44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IV-1. Useful Sites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IV. Wrapping Up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FOSS4G Related Sites</a:t>
            </a:r>
            <a:endParaRPr lang="en-US" altLang="ko-KR" sz="1500" b="1" dirty="0">
              <a:solidFill>
                <a:srgbClr val="FF0000"/>
              </a:solidFill>
              <a:cs typeface="맑은 고딕" pitchFamily="50" charset="-128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04850" y="2166938"/>
            <a:ext cx="8640763" cy="685800"/>
            <a:chOff x="1200" y="1818"/>
            <a:chExt cx="4434" cy="432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200" y="1818"/>
              <a:ext cx="4279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D82FE"/>
                </a:gs>
                <a:gs pos="100000">
                  <a:srgbClr val="ECDCFF"/>
                </a:gs>
              </a:gsLst>
              <a:lin ang="5400000" scaled="1"/>
            </a:gra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 eaLnBrk="1" hangingPunct="1"/>
              <a:r>
                <a:rPr lang="ko-KR" altLang="en-US" sz="1400" u="none">
                  <a:solidFill>
                    <a:schemeClr val="bg2"/>
                  </a:solidFill>
                  <a:latin typeface="+mn-lt"/>
                </a:rPr>
                <a:t> 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200" y="1849"/>
              <a:ext cx="443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defTabSz="912813" eaLnBrk="1" hangingPunct="1">
                <a:spcBef>
                  <a:spcPct val="30000"/>
                </a:spcBef>
                <a:buClr>
                  <a:schemeClr val="hlink"/>
                </a:buClr>
                <a:buFont typeface="Wingdings" charset="2"/>
                <a:buNone/>
              </a:pPr>
              <a:r>
                <a:rPr lang="en-US" altLang="ko-KR" sz="2000" u="none" dirty="0">
                  <a:latin typeface="+mn-lt"/>
                  <a:hlinkClick r:id="rId2"/>
                </a:rPr>
                <a:t>http://www.osgeo.org</a:t>
              </a:r>
              <a:r>
                <a:rPr lang="en-US" altLang="ko-KR" sz="2000" u="none" dirty="0">
                  <a:latin typeface="+mn-lt"/>
                </a:rPr>
                <a:t> :</a:t>
              </a:r>
              <a:r>
                <a:rPr lang="en-US" altLang="ko-KR" sz="2000" u="none" dirty="0" smtClean="0">
                  <a:latin typeface="+mn-lt"/>
                </a:rPr>
                <a:t> NGO Foundation for FOSS4G</a:t>
              </a:r>
              <a:endParaRPr lang="ko-KR" altLang="en-US" sz="2000" u="none" dirty="0">
                <a:latin typeface="+mn-lt"/>
              </a:endParaRPr>
            </a:p>
          </p:txBody>
        </p:sp>
      </p:grp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69925" y="1412875"/>
            <a:ext cx="1762125" cy="685800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2813" eaLnBrk="1" hangingPunct="1"/>
            <a:r>
              <a:rPr lang="en-US" altLang="ko-KR" sz="2000" u="none">
                <a:solidFill>
                  <a:schemeClr val="bg1"/>
                </a:solidFill>
                <a:latin typeface="+mn-lt"/>
              </a:rPr>
              <a:t>OSGeo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704850" y="3975100"/>
            <a:ext cx="8299450" cy="685800"/>
          </a:xfrm>
          <a:prstGeom prst="roundRect">
            <a:avLst>
              <a:gd name="adj" fmla="val 16667"/>
            </a:avLst>
          </a:prstGeom>
          <a:solidFill>
            <a:srgbClr val="0086D4">
              <a:alpha val="50195"/>
            </a:srgbClr>
          </a:solidFill>
          <a:ln w="38100">
            <a:solidFill>
              <a:srgbClr val="0086D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2813" eaLnBrk="1" hangingPunct="1"/>
            <a:r>
              <a:rPr lang="ko-KR" altLang="en-US" sz="1800" u="none">
                <a:latin typeface="+mn-lt"/>
              </a:rPr>
              <a:t> 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04850" y="3963988"/>
            <a:ext cx="8351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3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altLang="ko-KR" sz="2000" u="none" dirty="0">
                <a:latin typeface="+mn-lt"/>
                <a:hlinkClick r:id="rId3"/>
              </a:rPr>
              <a:t>http://www.freegis.org</a:t>
            </a:r>
            <a:r>
              <a:rPr lang="en-US" altLang="ko-KR" sz="2000" u="none" dirty="0">
                <a:latin typeface="+mn-lt"/>
              </a:rPr>
              <a:t> :</a:t>
            </a:r>
            <a:r>
              <a:rPr lang="en-US" altLang="ko-KR" sz="2000" u="none" dirty="0" smtClean="0">
                <a:latin typeface="+mn-lt"/>
              </a:rPr>
              <a:t> Free</a:t>
            </a:r>
            <a:r>
              <a:rPr lang="ko-KR" altLang="en-US" sz="2000" u="none" dirty="0" smtClean="0">
                <a:latin typeface="+mn-lt"/>
              </a:rPr>
              <a:t> </a:t>
            </a:r>
            <a:r>
              <a:rPr lang="en-US" altLang="ko-KR" sz="2000" u="none" dirty="0">
                <a:latin typeface="+mn-lt"/>
              </a:rPr>
              <a:t>GIS S/W,</a:t>
            </a:r>
            <a:r>
              <a:rPr lang="en-US" altLang="ko-KR" sz="2000" u="none" dirty="0" smtClean="0">
                <a:latin typeface="+mn-lt"/>
              </a:rPr>
              <a:t> Geo-Data, Materials</a:t>
            </a:r>
            <a:endParaRPr lang="ko-KR" altLang="en-US" sz="2000" u="none" dirty="0">
              <a:latin typeface="+mn-lt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669925" y="3213100"/>
            <a:ext cx="2411413" cy="685800"/>
          </a:xfrm>
          <a:prstGeom prst="roundRect">
            <a:avLst>
              <a:gd name="adj" fmla="val 16667"/>
            </a:avLst>
          </a:prstGeom>
          <a:solidFill>
            <a:srgbClr val="0086D4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86D4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2813" eaLnBrk="1" hangingPunct="1"/>
            <a:r>
              <a:rPr lang="en-US" altLang="ko-KR" sz="2000" u="none">
                <a:solidFill>
                  <a:schemeClr val="bg1"/>
                </a:solidFill>
                <a:latin typeface="+mn-lt"/>
              </a:rPr>
              <a:t>The FreeGIS Project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11200" y="4941888"/>
            <a:ext cx="2441575" cy="68580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777777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2813" eaLnBrk="1" hangingPunct="1"/>
            <a:r>
              <a:rPr lang="en-US" altLang="ko-KR" sz="2000" u="none">
                <a:solidFill>
                  <a:schemeClr val="bg2"/>
                </a:solidFill>
                <a:latin typeface="+mn-lt"/>
              </a:rPr>
              <a:t>Open Source GIS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712788" y="5632450"/>
            <a:ext cx="8632825" cy="762000"/>
            <a:chOff x="1194" y="2832"/>
            <a:chExt cx="4440" cy="480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1194" y="2869"/>
              <a:ext cx="4279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EDEDED"/>
                </a:gs>
              </a:gsLst>
              <a:lin ang="5400000" scaled="1"/>
            </a:gra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2813" eaLnBrk="1" hangingPunct="1"/>
              <a:r>
                <a:rPr lang="ko-KR" altLang="en-US" sz="1400" u="none">
                  <a:solidFill>
                    <a:schemeClr val="bg2"/>
                  </a:solidFill>
                  <a:latin typeface="+mn-lt"/>
                </a:rPr>
                <a:t> </a:t>
              </a:r>
              <a:br>
                <a:rPr lang="ko-KR" altLang="en-US" sz="1400" u="none">
                  <a:solidFill>
                    <a:schemeClr val="bg2"/>
                  </a:solidFill>
                  <a:latin typeface="+mn-lt"/>
                </a:rPr>
              </a:br>
              <a:r>
                <a:rPr lang="ko-KR" altLang="en-US" sz="1400" u="none">
                  <a:solidFill>
                    <a:schemeClr val="bg2"/>
                  </a:solidFill>
                  <a:latin typeface="+mn-lt"/>
                </a:rPr>
                <a:t> 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200" y="2832"/>
              <a:ext cx="443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defTabSz="912813" eaLnBrk="1" hangingPunct="1">
                <a:spcBef>
                  <a:spcPct val="30000"/>
                </a:spcBef>
                <a:buClr>
                  <a:schemeClr val="hlink"/>
                </a:buClr>
                <a:buFont typeface="Wingdings" charset="2"/>
                <a:buNone/>
              </a:pPr>
              <a:r>
                <a:rPr lang="en-US" altLang="ko-KR" sz="1800" u="none" dirty="0">
                  <a:latin typeface="+mn-lt"/>
                  <a:hlinkClick r:id="rId4"/>
                </a:rPr>
                <a:t>http://www.opensourcegis.org</a:t>
              </a:r>
              <a:r>
                <a:rPr lang="en-US" altLang="ko-KR" sz="1800" u="none" dirty="0">
                  <a:latin typeface="+mn-lt"/>
                </a:rPr>
                <a:t> :</a:t>
              </a:r>
              <a:r>
                <a:rPr lang="en-US" altLang="ko-KR" sz="1800" u="none" dirty="0" smtClean="0">
                  <a:latin typeface="+mn-lt"/>
                </a:rPr>
                <a:t> Link page to FOSS4G</a:t>
              </a:r>
              <a:endParaRPr lang="ko-KR" altLang="en-US" sz="1800" u="none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스크린샷 2010-11-24 오전 12.02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96" y="444500"/>
            <a:ext cx="6795504" cy="60325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562600" y="6172200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14689" y="6429022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125" y="2946737"/>
            <a:ext cx="7788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Q&amp;A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</a:endParaRPr>
          </a:p>
        </p:txBody>
      </p:sp>
      <p:pic>
        <p:nvPicPr>
          <p:cNvPr id="6" name="그림 6" descr="OSGeo_logo_750_3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45444" y="112889"/>
            <a:ext cx="121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008000"/>
                </a:solidFill>
                <a:latin typeface="+mn-lt"/>
              </a:rPr>
              <a:t>한국어 지부</a:t>
            </a:r>
            <a:endParaRPr lang="en-US" sz="1600" b="1" dirty="0" smtClean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5</a:t>
            </a:fld>
            <a:endParaRPr lang="ko-KR" altLang="en-US"/>
          </a:p>
        </p:txBody>
      </p:sp>
      <p:sp>
        <p:nvSpPr>
          <p:cNvPr id="5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3 Agonies of Current Market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Current Market Situation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6" name="Picture 55" descr="스크린샷 2010-11-23 오후 3.51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4457700" cy="3860800"/>
          </a:xfrm>
          <a:prstGeom prst="rect">
            <a:avLst/>
          </a:prstGeom>
        </p:spPr>
      </p:pic>
      <p:sp>
        <p:nvSpPr>
          <p:cNvPr id="57" name="AutoShape 25"/>
          <p:cNvSpPr>
            <a:spLocks noChangeArrowheads="1"/>
          </p:cNvSpPr>
          <p:nvPr/>
        </p:nvSpPr>
        <p:spPr bwMode="auto">
          <a:xfrm>
            <a:off x="4834849" y="2401888"/>
            <a:ext cx="4918751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solidFill>
                  <a:schemeClr val="bg1"/>
                </a:solidFill>
              </a:rPr>
              <a:t>          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Stalled Growth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auto">
          <a:xfrm>
            <a:off x="4834849" y="3409950"/>
            <a:ext cx="4918751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ko-KR" sz="1000" b="1" dirty="0" smtClean="0">
                <a:solidFill>
                  <a:srgbClr val="FFFFFF"/>
                </a:solidFill>
              </a:rPr>
              <a:t>                 </a:t>
            </a:r>
            <a:r>
              <a:rPr lang="en-US" altLang="ko-KR" sz="2000" b="1" dirty="0" smtClean="0">
                <a:solidFill>
                  <a:srgbClr val="FFFFFF"/>
                </a:solidFill>
              </a:rPr>
              <a:t>Diminishing Profit</a:t>
            </a:r>
            <a:endParaRPr lang="ko-KR" altLang="en-US" sz="1000" b="1" dirty="0">
              <a:solidFill>
                <a:srgbClr val="FFFFFF"/>
              </a:solidFill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4911049" y="2478088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rgbClr val="2B526F"/>
                </a:solidFill>
                <a:latin typeface="돋움" pitchFamily="50" charset="-127"/>
                <a:ea typeface="돋움" pitchFamily="50" charset="-127"/>
                <a:cs typeface="돋움" pitchFamily="50" charset="-127"/>
              </a:rPr>
              <a:t>1</a:t>
            </a: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4911049" y="348615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rgbClr val="2B526F"/>
                </a:solidFill>
                <a:latin typeface="돋움" pitchFamily="50" charset="-127"/>
                <a:ea typeface="돋움" pitchFamily="50" charset="-127"/>
                <a:cs typeface="돋움" pitchFamily="50" charset="-127"/>
              </a:rPr>
              <a:t>2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4834849" y="4419600"/>
            <a:ext cx="4918751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/>
              <a:t>         Difficult Sustainability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4911049" y="4486275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rgbClr val="2B526F"/>
                </a:solidFill>
                <a:latin typeface="돋움" pitchFamily="50" charset="-127"/>
                <a:ea typeface="돋움" pitchFamily="50" charset="-127"/>
                <a:cs typeface="돋움" pitchFamily="50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6</a:t>
            </a:fld>
            <a:endParaRPr lang="ko-KR" altLang="en-US"/>
          </a:p>
        </p:txBody>
      </p:sp>
      <p:sp>
        <p:nvSpPr>
          <p:cNvPr id="5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7 Challenges for High-Tech Company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676400" y="1066800"/>
          <a:ext cx="7543800" cy="556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Current Market Situation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7</a:t>
            </a:fld>
            <a:endParaRPr lang="ko-KR" altLang="en-US"/>
          </a:p>
        </p:txBody>
      </p:sp>
      <p:sp>
        <p:nvSpPr>
          <p:cNvPr id="5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Difficulties of In-House R&amp;D Success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00" y="1600200"/>
            <a:ext cx="90000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Invested R&amp;D 100%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3352800"/>
            <a:ext cx="5400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Failed R&amp;D 60%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7400" y="3352800"/>
            <a:ext cx="3600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Commercialized R&amp;D 40%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15200" y="5029200"/>
            <a:ext cx="2160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Profitable 60%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875200" y="5029200"/>
            <a:ext cx="1440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</a:t>
            </a:r>
          </a:p>
          <a:p>
            <a:pPr algn="ctr"/>
            <a:r>
              <a:rPr lang="en-US" sz="1400" dirty="0" smtClean="0"/>
              <a:t>Profitable 40%</a:t>
            </a:r>
            <a:endParaRPr lang="en-US" sz="1400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81000" y="4800600"/>
            <a:ext cx="533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5" tIns="36005" rIns="0" bIns="0">
            <a:prstTxWarp prst="textNoShape">
              <a:avLst/>
            </a:prstTxWarp>
          </a:bodyPr>
          <a:lstStyle/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In spite of heavy R&amp;D investment,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only 40% of R&amp;D investment commercialized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.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Among commercialized R&amp;D, only 60% make profit.</a:t>
            </a:r>
          </a:p>
          <a:p>
            <a:pPr marL="133350" indent="-133350" defTabSz="939800" latinLnBrk="0">
              <a:spcBef>
                <a:spcPct val="30000"/>
              </a:spcBef>
              <a:buFont typeface="Wingdings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Overall to say,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only 24% of whole R&amp;D investment make profit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  <a:sym typeface="Wingdings" charset="2"/>
              </a:rPr>
              <a:t>for the company. </a:t>
            </a:r>
          </a:p>
        </p:txBody>
      </p:sp>
      <p:sp>
        <p:nvSpPr>
          <p:cNvPr id="21" name="이등변 삼각형 106"/>
          <p:cNvSpPr>
            <a:spLocks noChangeArrowheads="1"/>
          </p:cNvSpPr>
          <p:nvPr/>
        </p:nvSpPr>
        <p:spPr bwMode="auto">
          <a:xfrm rot="10800000">
            <a:off x="4191000" y="2743200"/>
            <a:ext cx="1493838" cy="4064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맑은 고딕" pitchFamily="50" charset="-128"/>
            </a:endParaRPr>
          </a:p>
        </p:txBody>
      </p:sp>
      <p:sp>
        <p:nvSpPr>
          <p:cNvPr id="22" name="이등변 삼각형 106"/>
          <p:cNvSpPr>
            <a:spLocks noChangeArrowheads="1"/>
          </p:cNvSpPr>
          <p:nvPr/>
        </p:nvSpPr>
        <p:spPr bwMode="auto">
          <a:xfrm rot="10800000">
            <a:off x="7162800" y="4419600"/>
            <a:ext cx="1493838" cy="4064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맑은 고딕" pitchFamily="50" charset="-128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1.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Current Market Situation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8</a:t>
            </a:fld>
            <a:endParaRPr lang="ko-KR" altLang="en-US"/>
          </a:p>
        </p:txBody>
      </p:sp>
      <p:sp>
        <p:nvSpPr>
          <p:cNvPr id="5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Open Innovation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I-2. Open Innovation &amp; Open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44" descr="07-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5000" contrast="-15000"/>
          </a:blip>
          <a:srcRect t="17500" r="47812" b="39305"/>
          <a:stretch>
            <a:fillRect/>
          </a:stretch>
        </p:blipFill>
        <p:spPr bwMode="auto">
          <a:xfrm rot="16200000">
            <a:off x="4871340" y="1856017"/>
            <a:ext cx="1676399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타원 5"/>
          <p:cNvSpPr/>
          <p:nvPr/>
        </p:nvSpPr>
        <p:spPr>
          <a:xfrm>
            <a:off x="3793632" y="2125106"/>
            <a:ext cx="1737312" cy="102350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Internal</a:t>
            </a:r>
          </a:p>
          <a:p>
            <a:pPr algn="ctr"/>
            <a:r>
              <a:rPr lang="en-US" altLang="ko-KR" dirty="0" smtClean="0"/>
              <a:t>Resources</a:t>
            </a:r>
            <a:endParaRPr lang="ko-KR" altLang="en-US" dirty="0"/>
          </a:p>
        </p:txBody>
      </p:sp>
      <p:sp>
        <p:nvSpPr>
          <p:cNvPr id="11" name="타원 6"/>
          <p:cNvSpPr/>
          <p:nvPr/>
        </p:nvSpPr>
        <p:spPr>
          <a:xfrm>
            <a:off x="3793632" y="3853298"/>
            <a:ext cx="1737312" cy="102350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External</a:t>
            </a:r>
          </a:p>
          <a:p>
            <a:pPr algn="ctr"/>
            <a:r>
              <a:rPr lang="en-US" altLang="ko-KR" dirty="0" smtClean="0"/>
              <a:t>Resources</a:t>
            </a:r>
            <a:endParaRPr lang="ko-KR" altLang="en-US" dirty="0"/>
          </a:p>
        </p:txBody>
      </p:sp>
      <p:sp>
        <p:nvSpPr>
          <p:cNvPr id="12" name="타원 7"/>
          <p:cNvSpPr/>
          <p:nvPr/>
        </p:nvSpPr>
        <p:spPr>
          <a:xfrm>
            <a:off x="7394032" y="2481726"/>
            <a:ext cx="2207168" cy="209165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New</a:t>
            </a:r>
          </a:p>
          <a:p>
            <a:pPr algn="ctr"/>
            <a:r>
              <a:rPr lang="en-US" altLang="ko-KR" sz="2800" b="1" dirty="0" smtClean="0"/>
              <a:t>Value</a:t>
            </a:r>
            <a:endParaRPr lang="ko-KR" altLang="en-US" sz="2800" b="1" dirty="0"/>
          </a:p>
        </p:txBody>
      </p:sp>
      <p:sp>
        <p:nvSpPr>
          <p:cNvPr id="13" name="덧셈 기호 9"/>
          <p:cNvSpPr/>
          <p:nvPr/>
        </p:nvSpPr>
        <p:spPr>
          <a:xfrm>
            <a:off x="4403702" y="3268114"/>
            <a:ext cx="571504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954713"/>
            <a:ext cx="929640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Leverage smart people inside &amp; outside of the company!!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16" name="Picture 15" descr="0132244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590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9</a:t>
            </a:fld>
            <a:endParaRPr lang="ko-KR" altLang="en-US"/>
          </a:p>
        </p:txBody>
      </p:sp>
      <p:sp>
        <p:nvSpPr>
          <p:cNvPr id="50" name="직사각형 21"/>
          <p:cNvSpPr/>
          <p:nvPr/>
        </p:nvSpPr>
        <p:spPr>
          <a:xfrm>
            <a:off x="0" y="908050"/>
            <a:ext cx="89154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rgbClr val="404040"/>
                </a:solidFill>
                <a:cs typeface="맑은 고딕" pitchFamily="50" charset="-128"/>
              </a:rPr>
              <a:t>Advent of Open Business Model</a:t>
            </a:r>
            <a:endParaRPr lang="en-US" altLang="ko-KR" sz="1500" b="1" dirty="0">
              <a:solidFill>
                <a:srgbClr val="404040"/>
              </a:solidFill>
              <a:cs typeface="맑은 고딕" pitchFamily="50" charset="-128"/>
            </a:endParaRPr>
          </a:p>
        </p:txBody>
      </p:sp>
      <p:pic>
        <p:nvPicPr>
          <p:cNvPr id="34" name="Picture 7" descr="%EC%8A%A4%ED%81%AC%EB%A6%B0%EC%83%B7_2010-04-05_%EC%98%A4%ED%9B%84_3.40.4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479550"/>
            <a:ext cx="828198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I-2. Open Innovation &amp; Open Business Model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5029200" y="0"/>
            <a:ext cx="4846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r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I. Why Open Source?</a:t>
            </a:r>
            <a:endParaRPr lang="en-US" sz="1600" b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4515555"/>
            <a:ext cx="2971800" cy="84666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5100" indent="-114300" defTabSz="939800" eaLnBrk="0" fontAlgn="b" hangingPunct="0">
          <a:spcBef>
            <a:spcPct val="30000"/>
          </a:spcBef>
          <a:spcAft>
            <a:spcPct val="0"/>
          </a:spcAft>
          <a:buFont typeface="Arial" pitchFamily="34" charset="0"/>
          <a:buChar char="•"/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2668</Words>
  <Application>Microsoft Macintosh PowerPoint</Application>
  <PresentationFormat>A4 Paper (210x297 mm)</PresentationFormat>
  <Paragraphs>654</Paragraphs>
  <Slides>46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디자인 사용자 지정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OSS_FOSS4G</dc:title>
  <dc:subject/>
  <dc:creator>Shin, Sanghee</dc:creator>
  <cp:keywords/>
  <dc:description/>
  <cp:lastModifiedBy>Sanghee Shin</cp:lastModifiedBy>
  <cp:revision>372</cp:revision>
  <cp:lastPrinted>2010-11-25T07:31:37Z</cp:lastPrinted>
  <dcterms:created xsi:type="dcterms:W3CDTF">2011-03-29T01:48:06Z</dcterms:created>
  <dcterms:modified xsi:type="dcterms:W3CDTF">2011-03-29T02:11:56Z</dcterms:modified>
  <cp:category/>
</cp:coreProperties>
</file>