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501" r:id="rId2"/>
    <p:sldId id="269" r:id="rId3"/>
    <p:sldId id="833" r:id="rId4"/>
    <p:sldId id="301" r:id="rId5"/>
    <p:sldId id="822" r:id="rId6"/>
    <p:sldId id="821" r:id="rId7"/>
    <p:sldId id="435" r:id="rId8"/>
    <p:sldId id="464" r:id="rId9"/>
    <p:sldId id="754" r:id="rId10"/>
    <p:sldId id="545" r:id="rId11"/>
    <p:sldId id="610" r:id="rId12"/>
    <p:sldId id="757" r:id="rId13"/>
    <p:sldId id="758" r:id="rId14"/>
    <p:sldId id="788" r:id="rId15"/>
    <p:sldId id="759" r:id="rId16"/>
    <p:sldId id="760" r:id="rId17"/>
    <p:sldId id="823" r:id="rId18"/>
    <p:sldId id="824" r:id="rId19"/>
    <p:sldId id="798" r:id="rId20"/>
    <p:sldId id="797" r:id="rId21"/>
    <p:sldId id="789" r:id="rId22"/>
    <p:sldId id="790" r:id="rId23"/>
    <p:sldId id="791" r:id="rId24"/>
    <p:sldId id="792" r:id="rId25"/>
    <p:sldId id="793" r:id="rId26"/>
    <p:sldId id="794" r:id="rId27"/>
    <p:sldId id="795" r:id="rId28"/>
    <p:sldId id="825" r:id="rId29"/>
    <p:sldId id="826" r:id="rId30"/>
    <p:sldId id="827" r:id="rId31"/>
    <p:sldId id="828" r:id="rId32"/>
    <p:sldId id="829" r:id="rId33"/>
    <p:sldId id="830" r:id="rId34"/>
    <p:sldId id="831" r:id="rId35"/>
    <p:sldId id="832" r:id="rId36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굴림" pitchFamily="50" charset="-128"/>
        <a:ea typeface="굴림" pitchFamily="50" charset="-128"/>
        <a:cs typeface="굴림" pitchFamily="5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43">
          <p15:clr>
            <a:srgbClr val="A4A3A4"/>
          </p15:clr>
        </p15:guide>
        <p15:guide id="3" pos="3248">
          <p15:clr>
            <a:srgbClr val="A4A3A4"/>
          </p15:clr>
        </p15:guide>
        <p15:guide id="4" pos="143">
          <p15:clr>
            <a:srgbClr val="A4A3A4"/>
          </p15:clr>
        </p15:guide>
        <p15:guide id="5" pos="6068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orient="horz" pos="4167">
          <p15:clr>
            <a:srgbClr val="A4A3A4"/>
          </p15:clr>
        </p15:guide>
        <p15:guide id="8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8EC"/>
    <a:srgbClr val="FEF6B8"/>
    <a:srgbClr val="F8A9A9"/>
    <a:srgbClr val="D0F3AD"/>
    <a:srgbClr val="E0D1DB"/>
    <a:srgbClr val="D5E8DD"/>
    <a:srgbClr val="FDE0C2"/>
    <a:srgbClr val="F1F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5" autoAdjust="0"/>
    <p:restoredTop sz="87722" autoAdjust="0"/>
  </p:normalViewPr>
  <p:slideViewPr>
    <p:cSldViewPr>
      <p:cViewPr varScale="1">
        <p:scale>
          <a:sx n="86" d="100"/>
          <a:sy n="86" d="100"/>
        </p:scale>
        <p:origin x="357" y="51"/>
      </p:cViewPr>
      <p:guideLst>
        <p:guide orient="horz" pos="2160"/>
        <p:guide orient="horz" pos="1143"/>
        <p:guide pos="3248"/>
        <p:guide pos="143"/>
        <p:guide pos="6068"/>
        <p:guide orient="horz" pos="1117"/>
        <p:guide orient="horz" pos="4167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notesViewPr>
    <p:cSldViewPr>
      <p:cViewPr varScale="1">
        <p:scale>
          <a:sx n="60" d="100"/>
          <a:sy n="60" d="100"/>
        </p:scale>
        <p:origin x="2547" y="45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2D70F-F1AB-4238-8609-56AF54626C71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21829F-254A-47BB-BDEA-F4235E436C04}">
      <dgm:prSet phldrT="[텍스트]"/>
      <dgm:spPr>
        <a:xfrm>
          <a:off x="3469815" y="1306"/>
          <a:ext cx="1833433" cy="1191731"/>
        </a:xfrm>
        <a:prstGeom prst="roundRect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Freedom</a:t>
          </a:r>
        </a:p>
        <a:p>
          <a:r>
            <a: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Of</a:t>
          </a:r>
        </a:p>
        <a:p>
          <a:r>
            <a: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Software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F2B241D5-D44C-4DA6-8ED8-EC8ECCAB4323}" type="parTrans" cxnId="{DCBB0C90-F886-4226-9B4E-FC6BD003FBB8}">
      <dgm:prSet/>
      <dgm:spPr/>
      <dgm:t>
        <a:bodyPr/>
        <a:lstStyle/>
        <a:p>
          <a:endParaRPr lang="en-US"/>
        </a:p>
      </dgm:t>
    </dgm:pt>
    <dgm:pt modelId="{5EB95D19-394D-43C9-8F20-F35C735A90D0}" type="sibTrans" cxnId="{DCBB0C90-F886-4226-9B4E-FC6BD003FBB8}">
      <dgm:prSet/>
      <dgm:spPr>
        <a:xfrm>
          <a:off x="2006930" y="597172"/>
          <a:ext cx="4759202" cy="4759202"/>
        </a:xfrm>
        <a:custGeom>
          <a:avLst/>
          <a:gdLst/>
          <a:ahLst/>
          <a:cxnLst/>
          <a:rect l="0" t="0" r="0" b="0"/>
          <a:pathLst>
            <a:path>
              <a:moveTo>
                <a:pt x="3308895" y="188958"/>
              </a:moveTo>
              <a:arcTo wR="2379601" hR="2379601" stAng="17579232" swAng="1960101"/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5921568-2C3B-489C-BB9B-141B24E60D53}">
      <dgm:prSet phldrT="[텍스트]"/>
      <dgm:spPr>
        <a:xfrm>
          <a:off x="5732950" y="1645570"/>
          <a:ext cx="1833433" cy="1191731"/>
        </a:xfrm>
        <a:prstGeom prst="round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Freedom </a:t>
          </a:r>
        </a:p>
        <a:p>
          <a:r>
            <a: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of</a:t>
          </a:r>
        </a:p>
        <a:p>
          <a:r>
            <a:rPr lang="en-US" altLang="ko-K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Redistribute</a:t>
          </a:r>
          <a:endParaRPr lang="en-US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53A84C1C-4170-463C-A240-F3B238644CF1}" type="parTrans" cxnId="{7F07CAAA-4AE0-4973-8D5E-ABF26485EC41}">
      <dgm:prSet/>
      <dgm:spPr/>
      <dgm:t>
        <a:bodyPr/>
        <a:lstStyle/>
        <a:p>
          <a:endParaRPr lang="en-US"/>
        </a:p>
      </dgm:t>
    </dgm:pt>
    <dgm:pt modelId="{70A11B5A-720C-4F1A-948C-E2D7EEDE94AB}" type="sibTrans" cxnId="{7F07CAAA-4AE0-4973-8D5E-ABF26485EC41}">
      <dgm:prSet/>
      <dgm:spPr>
        <a:xfrm>
          <a:off x="2006930" y="597172"/>
          <a:ext cx="4759202" cy="4759202"/>
        </a:xfrm>
        <a:custGeom>
          <a:avLst/>
          <a:gdLst/>
          <a:ahLst/>
          <a:cxnLst/>
          <a:rect l="0" t="0" r="0" b="0"/>
          <a:pathLst>
            <a:path>
              <a:moveTo>
                <a:pt x="4755955" y="2255333"/>
              </a:moveTo>
              <a:arcTo wR="2379601" hR="2379601" stAng="21420392" swAng="2195198"/>
            </a:path>
          </a:pathLst>
        </a:custGeo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B192346-8D69-435C-B5D2-BE926454B6FD}">
      <dgm:prSet phldrT="[텍스트]"/>
      <dgm:spPr>
        <a:xfrm>
          <a:off x="4868509" y="4306045"/>
          <a:ext cx="1833433" cy="1191731"/>
        </a:xfrm>
        <a:prstGeom prst="round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Freedom </a:t>
          </a:r>
        </a:p>
        <a:p>
          <a:r>
            <a: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of</a:t>
          </a:r>
        </a:p>
        <a:p>
          <a:r>
            <a:rPr lang="en-US" altLang="ko-K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Modify</a:t>
          </a:r>
          <a:endParaRPr lang="en-US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33A360E6-46A3-4E02-858F-3D848222C21C}" type="parTrans" cxnId="{9C5CC7FC-CCD7-48C0-BF49-FECCE18B582F}">
      <dgm:prSet/>
      <dgm:spPr/>
      <dgm:t>
        <a:bodyPr/>
        <a:lstStyle/>
        <a:p>
          <a:endParaRPr lang="en-US"/>
        </a:p>
      </dgm:t>
    </dgm:pt>
    <dgm:pt modelId="{0E9E1D9A-5A40-45B0-9B2E-CE0880F290B5}" type="sibTrans" cxnId="{9C5CC7FC-CCD7-48C0-BF49-FECCE18B582F}">
      <dgm:prSet/>
      <dgm:spPr>
        <a:xfrm>
          <a:off x="2006930" y="597172"/>
          <a:ext cx="4759202" cy="4759202"/>
        </a:xfrm>
        <a:custGeom>
          <a:avLst/>
          <a:gdLst/>
          <a:ahLst/>
          <a:cxnLst/>
          <a:rect l="0" t="0" r="0" b="0"/>
          <a:pathLst>
            <a:path>
              <a:moveTo>
                <a:pt x="2852135" y="4711813"/>
              </a:moveTo>
              <a:arcTo wR="2379601" hR="2379601" stAng="4712774" swAng="1374451"/>
            </a:path>
          </a:pathLst>
        </a:custGeo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A13EFB5-E911-473A-B4B5-3DB417CBA976}">
      <dgm:prSet phldrT="[텍스트]"/>
      <dgm:spPr>
        <a:xfrm>
          <a:off x="2071120" y="4306045"/>
          <a:ext cx="1833433" cy="1191731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altLang="ko-KR" b="1" dirty="0" smtClean="0">
              <a:solidFill>
                <a:schemeClr val="tx1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Freedom</a:t>
          </a:r>
        </a:p>
        <a:p>
          <a:r>
            <a:rPr lang="en-US" altLang="ko-KR" b="1" dirty="0" smtClean="0">
              <a:solidFill>
                <a:schemeClr val="tx1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of</a:t>
          </a:r>
        </a:p>
        <a:p>
          <a:r>
            <a:rPr lang="en-US" altLang="ko-KR" b="1" dirty="0" smtClean="0">
              <a:solidFill>
                <a:srgbClr val="FF0000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Copy</a:t>
          </a:r>
          <a:endParaRPr lang="en-US" dirty="0">
            <a:solidFill>
              <a:srgbClr val="FF0000"/>
            </a:solidFill>
            <a:latin typeface="Calibri" panose="020F0502020204030204"/>
            <a:ea typeface="+mn-ea"/>
            <a:cs typeface="+mn-cs"/>
          </a:endParaRPr>
        </a:p>
      </dgm:t>
    </dgm:pt>
    <dgm:pt modelId="{99B37498-5B70-4616-A262-E48C9C428532}" type="parTrans" cxnId="{C1306C37-8CD2-4B4B-A998-F987BDC08B73}">
      <dgm:prSet/>
      <dgm:spPr/>
      <dgm:t>
        <a:bodyPr/>
        <a:lstStyle/>
        <a:p>
          <a:endParaRPr lang="en-US"/>
        </a:p>
      </dgm:t>
    </dgm:pt>
    <dgm:pt modelId="{BB5D0D66-DBC3-444E-BEBC-00AA37114DE7}" type="sibTrans" cxnId="{C1306C37-8CD2-4B4B-A998-F987BDC08B73}">
      <dgm:prSet/>
      <dgm:spPr>
        <a:xfrm>
          <a:off x="2006930" y="597172"/>
          <a:ext cx="4759202" cy="4759202"/>
        </a:xfrm>
        <a:custGeom>
          <a:avLst/>
          <a:gdLst/>
          <a:ahLst/>
          <a:cxnLst/>
          <a:rect l="0" t="0" r="0" b="0"/>
          <a:pathLst>
            <a:path>
              <a:moveTo>
                <a:pt x="397423" y="3696216"/>
              </a:moveTo>
              <a:arcTo wR="2379601" hR="2379601" stAng="8784410" swAng="2195198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4159556-7D7D-4E9F-AF81-E8DC83426AC6}">
      <dgm:prSet phldrT="[텍스트]"/>
      <dgm:spPr>
        <a:xfrm>
          <a:off x="1206680" y="1645570"/>
          <a:ext cx="1833433" cy="1191731"/>
        </a:xfrm>
        <a:prstGeom prst="roundRect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Freedom </a:t>
          </a:r>
        </a:p>
        <a:p>
          <a:r>
            <a: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of</a:t>
          </a:r>
        </a:p>
        <a:p>
          <a:r>
            <a:rPr lang="en-US" altLang="ko-K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Use</a:t>
          </a:r>
          <a:endParaRPr lang="en-US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EC4E16EE-08B2-4A0B-A3ED-D4383D12A562}" type="parTrans" cxnId="{10497322-7281-41AB-B01D-7A92B7282679}">
      <dgm:prSet/>
      <dgm:spPr/>
      <dgm:t>
        <a:bodyPr/>
        <a:lstStyle/>
        <a:p>
          <a:endParaRPr lang="en-US"/>
        </a:p>
      </dgm:t>
    </dgm:pt>
    <dgm:pt modelId="{402CC1D8-3F92-48A3-8BC3-1831BE3D42B4}" type="sibTrans" cxnId="{10497322-7281-41AB-B01D-7A92B7282679}">
      <dgm:prSet/>
      <dgm:spPr>
        <a:xfrm>
          <a:off x="2006930" y="597172"/>
          <a:ext cx="4759202" cy="4759202"/>
        </a:xfrm>
        <a:custGeom>
          <a:avLst/>
          <a:gdLst/>
          <a:ahLst/>
          <a:cxnLst/>
          <a:rect l="0" t="0" r="0" b="0"/>
          <a:pathLst>
            <a:path>
              <a:moveTo>
                <a:pt x="414857" y="1037108"/>
              </a:moveTo>
              <a:arcTo wR="2379601" hR="2379601" stAng="12860668" swAng="1960101"/>
            </a:path>
          </a:pathLst>
        </a:custGeom>
        <a:noFill/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F4C86DC-B257-469D-9DE8-776F4216A3DE}" type="pres">
      <dgm:prSet presAssocID="{58D2D70F-F1AB-4238-8609-56AF54626C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A54608-E694-4F12-81B8-C7D6BBA8B87A}" type="pres">
      <dgm:prSet presAssocID="{EC21829F-254A-47BB-BDEA-F4235E436C0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451DD-25AC-4D90-A342-7FEEEE5A419F}" type="pres">
      <dgm:prSet presAssocID="{EC21829F-254A-47BB-BDEA-F4235E436C04}" presName="spNode" presStyleCnt="0"/>
      <dgm:spPr/>
    </dgm:pt>
    <dgm:pt modelId="{AF66D84A-1458-4342-B28B-06BDDED4C433}" type="pres">
      <dgm:prSet presAssocID="{5EB95D19-394D-43C9-8F20-F35C735A90D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0535B53-3914-4F86-8CD8-458E81878945}" type="pres">
      <dgm:prSet presAssocID="{45921568-2C3B-489C-BB9B-141B24E60D5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142AD-EF5B-4E72-95A9-805F1221C7E8}" type="pres">
      <dgm:prSet presAssocID="{45921568-2C3B-489C-BB9B-141B24E60D53}" presName="spNode" presStyleCnt="0"/>
      <dgm:spPr/>
    </dgm:pt>
    <dgm:pt modelId="{1D261CE9-37C5-4980-9836-B0AE898DA265}" type="pres">
      <dgm:prSet presAssocID="{70A11B5A-720C-4F1A-948C-E2D7EEDE94A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D508B1E-DEA7-45B9-ACA8-B8081DA84D9D}" type="pres">
      <dgm:prSet presAssocID="{1B192346-8D69-435C-B5D2-BE926454B6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357E6-236B-41DE-AB5E-FD82AF183031}" type="pres">
      <dgm:prSet presAssocID="{1B192346-8D69-435C-B5D2-BE926454B6FD}" presName="spNode" presStyleCnt="0"/>
      <dgm:spPr/>
    </dgm:pt>
    <dgm:pt modelId="{5DA3D264-FD22-4DC0-9DDF-8CDDCC641D06}" type="pres">
      <dgm:prSet presAssocID="{0E9E1D9A-5A40-45B0-9B2E-CE0880F290B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E485F21-D1A9-4BB3-81B5-77ED0D3D681F}" type="pres">
      <dgm:prSet presAssocID="{1A13EFB5-E911-473A-B4B5-3DB417CBA97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094D4-4FF7-4F3F-A4D1-1C4CB303D888}" type="pres">
      <dgm:prSet presAssocID="{1A13EFB5-E911-473A-B4B5-3DB417CBA976}" presName="spNode" presStyleCnt="0"/>
      <dgm:spPr/>
    </dgm:pt>
    <dgm:pt modelId="{6D25DDB8-B189-4D22-900D-D9F8398FA13D}" type="pres">
      <dgm:prSet presAssocID="{BB5D0D66-DBC3-444E-BEBC-00AA37114DE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2391A0A-9143-409F-8CAA-66442BB4FAB5}" type="pres">
      <dgm:prSet presAssocID="{F4159556-7D7D-4E9F-AF81-E8DC83426A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1856D-2751-4D1A-A295-D9AD3F8D1343}" type="pres">
      <dgm:prSet presAssocID="{F4159556-7D7D-4E9F-AF81-E8DC83426AC6}" presName="spNode" presStyleCnt="0"/>
      <dgm:spPr/>
    </dgm:pt>
    <dgm:pt modelId="{1706BF39-4F42-4830-BE82-11524F70A50B}" type="pres">
      <dgm:prSet presAssocID="{402CC1D8-3F92-48A3-8BC3-1831BE3D42B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C3F825F-2AE7-47A6-84EB-9CBB52CCE9E0}" type="presOf" srcId="{BB5D0D66-DBC3-444E-BEBC-00AA37114DE7}" destId="{6D25DDB8-B189-4D22-900D-D9F8398FA13D}" srcOrd="0" destOrd="0" presId="urn:microsoft.com/office/officeart/2005/8/layout/cycle6"/>
    <dgm:cxn modelId="{9C5CC7FC-CCD7-48C0-BF49-FECCE18B582F}" srcId="{58D2D70F-F1AB-4238-8609-56AF54626C71}" destId="{1B192346-8D69-435C-B5D2-BE926454B6FD}" srcOrd="2" destOrd="0" parTransId="{33A360E6-46A3-4E02-858F-3D848222C21C}" sibTransId="{0E9E1D9A-5A40-45B0-9B2E-CE0880F290B5}"/>
    <dgm:cxn modelId="{7B5207A2-BCC4-4FE2-9A14-0F665902AB42}" type="presOf" srcId="{58D2D70F-F1AB-4238-8609-56AF54626C71}" destId="{DF4C86DC-B257-469D-9DE8-776F4216A3DE}" srcOrd="0" destOrd="0" presId="urn:microsoft.com/office/officeart/2005/8/layout/cycle6"/>
    <dgm:cxn modelId="{10497322-7281-41AB-B01D-7A92B7282679}" srcId="{58D2D70F-F1AB-4238-8609-56AF54626C71}" destId="{F4159556-7D7D-4E9F-AF81-E8DC83426AC6}" srcOrd="4" destOrd="0" parTransId="{EC4E16EE-08B2-4A0B-A3ED-D4383D12A562}" sibTransId="{402CC1D8-3F92-48A3-8BC3-1831BE3D42B4}"/>
    <dgm:cxn modelId="{DCBB0C90-F886-4226-9B4E-FC6BD003FBB8}" srcId="{58D2D70F-F1AB-4238-8609-56AF54626C71}" destId="{EC21829F-254A-47BB-BDEA-F4235E436C04}" srcOrd="0" destOrd="0" parTransId="{F2B241D5-D44C-4DA6-8ED8-EC8ECCAB4323}" sibTransId="{5EB95D19-394D-43C9-8F20-F35C735A90D0}"/>
    <dgm:cxn modelId="{5FEBD682-92FC-49FF-8BD2-60E147A18551}" type="presOf" srcId="{70A11B5A-720C-4F1A-948C-E2D7EEDE94AB}" destId="{1D261CE9-37C5-4980-9836-B0AE898DA265}" srcOrd="0" destOrd="0" presId="urn:microsoft.com/office/officeart/2005/8/layout/cycle6"/>
    <dgm:cxn modelId="{B02AE7D2-9734-4C65-8B6F-147F55E01A39}" type="presOf" srcId="{5EB95D19-394D-43C9-8F20-F35C735A90D0}" destId="{AF66D84A-1458-4342-B28B-06BDDED4C433}" srcOrd="0" destOrd="0" presId="urn:microsoft.com/office/officeart/2005/8/layout/cycle6"/>
    <dgm:cxn modelId="{93A41FA8-6912-46FD-B661-30307C8DAAA5}" type="presOf" srcId="{EC21829F-254A-47BB-BDEA-F4235E436C04}" destId="{73A54608-E694-4F12-81B8-C7D6BBA8B87A}" srcOrd="0" destOrd="0" presId="urn:microsoft.com/office/officeart/2005/8/layout/cycle6"/>
    <dgm:cxn modelId="{3F9676A1-8977-45FB-87D2-4B6EAE00CF9B}" type="presOf" srcId="{45921568-2C3B-489C-BB9B-141B24E60D53}" destId="{70535B53-3914-4F86-8CD8-458E81878945}" srcOrd="0" destOrd="0" presId="urn:microsoft.com/office/officeart/2005/8/layout/cycle6"/>
    <dgm:cxn modelId="{7F07CAAA-4AE0-4973-8D5E-ABF26485EC41}" srcId="{58D2D70F-F1AB-4238-8609-56AF54626C71}" destId="{45921568-2C3B-489C-BB9B-141B24E60D53}" srcOrd="1" destOrd="0" parTransId="{53A84C1C-4170-463C-A240-F3B238644CF1}" sibTransId="{70A11B5A-720C-4F1A-948C-E2D7EEDE94AB}"/>
    <dgm:cxn modelId="{BFC806A8-D094-42EC-BB9F-DC7C78DF61B7}" type="presOf" srcId="{F4159556-7D7D-4E9F-AF81-E8DC83426AC6}" destId="{22391A0A-9143-409F-8CAA-66442BB4FAB5}" srcOrd="0" destOrd="0" presId="urn:microsoft.com/office/officeart/2005/8/layout/cycle6"/>
    <dgm:cxn modelId="{7FFFACC9-FE29-48F1-94CD-A01D1C28E349}" type="presOf" srcId="{402CC1D8-3F92-48A3-8BC3-1831BE3D42B4}" destId="{1706BF39-4F42-4830-BE82-11524F70A50B}" srcOrd="0" destOrd="0" presId="urn:microsoft.com/office/officeart/2005/8/layout/cycle6"/>
    <dgm:cxn modelId="{03285D7F-4687-4634-BC6C-3152092C8539}" type="presOf" srcId="{1A13EFB5-E911-473A-B4B5-3DB417CBA976}" destId="{2E485F21-D1A9-4BB3-81B5-77ED0D3D681F}" srcOrd="0" destOrd="0" presId="urn:microsoft.com/office/officeart/2005/8/layout/cycle6"/>
    <dgm:cxn modelId="{C1306C37-8CD2-4B4B-A998-F987BDC08B73}" srcId="{58D2D70F-F1AB-4238-8609-56AF54626C71}" destId="{1A13EFB5-E911-473A-B4B5-3DB417CBA976}" srcOrd="3" destOrd="0" parTransId="{99B37498-5B70-4616-A262-E48C9C428532}" sibTransId="{BB5D0D66-DBC3-444E-BEBC-00AA37114DE7}"/>
    <dgm:cxn modelId="{8ED29068-C48D-4ED4-BF9B-5C6FA9B88D45}" type="presOf" srcId="{1B192346-8D69-435C-B5D2-BE926454B6FD}" destId="{4D508B1E-DEA7-45B9-ACA8-B8081DA84D9D}" srcOrd="0" destOrd="0" presId="urn:microsoft.com/office/officeart/2005/8/layout/cycle6"/>
    <dgm:cxn modelId="{18A67131-4F91-4294-98C2-AE5A113559FB}" type="presOf" srcId="{0E9E1D9A-5A40-45B0-9B2E-CE0880F290B5}" destId="{5DA3D264-FD22-4DC0-9DDF-8CDDCC641D06}" srcOrd="0" destOrd="0" presId="urn:microsoft.com/office/officeart/2005/8/layout/cycle6"/>
    <dgm:cxn modelId="{EF6F7DD3-A9D3-4CF2-B5EF-9D56825A46B7}" type="presParOf" srcId="{DF4C86DC-B257-469D-9DE8-776F4216A3DE}" destId="{73A54608-E694-4F12-81B8-C7D6BBA8B87A}" srcOrd="0" destOrd="0" presId="urn:microsoft.com/office/officeart/2005/8/layout/cycle6"/>
    <dgm:cxn modelId="{C1ADEAC5-2E84-4108-B5AD-893FF17FAF6F}" type="presParOf" srcId="{DF4C86DC-B257-469D-9DE8-776F4216A3DE}" destId="{611451DD-25AC-4D90-A342-7FEEEE5A419F}" srcOrd="1" destOrd="0" presId="urn:microsoft.com/office/officeart/2005/8/layout/cycle6"/>
    <dgm:cxn modelId="{A2D5F84F-2BF7-48E9-8B5B-4A408A4FF2AE}" type="presParOf" srcId="{DF4C86DC-B257-469D-9DE8-776F4216A3DE}" destId="{AF66D84A-1458-4342-B28B-06BDDED4C433}" srcOrd="2" destOrd="0" presId="urn:microsoft.com/office/officeart/2005/8/layout/cycle6"/>
    <dgm:cxn modelId="{98A8A86E-F411-48C9-886F-6D8F3113ED09}" type="presParOf" srcId="{DF4C86DC-B257-469D-9DE8-776F4216A3DE}" destId="{70535B53-3914-4F86-8CD8-458E81878945}" srcOrd="3" destOrd="0" presId="urn:microsoft.com/office/officeart/2005/8/layout/cycle6"/>
    <dgm:cxn modelId="{75928F92-6F43-4CF8-9F61-C8DC377419F9}" type="presParOf" srcId="{DF4C86DC-B257-469D-9DE8-776F4216A3DE}" destId="{EA9142AD-EF5B-4E72-95A9-805F1221C7E8}" srcOrd="4" destOrd="0" presId="urn:microsoft.com/office/officeart/2005/8/layout/cycle6"/>
    <dgm:cxn modelId="{F58C9D51-CF58-4D4C-B965-662163643169}" type="presParOf" srcId="{DF4C86DC-B257-469D-9DE8-776F4216A3DE}" destId="{1D261CE9-37C5-4980-9836-B0AE898DA265}" srcOrd="5" destOrd="0" presId="urn:microsoft.com/office/officeart/2005/8/layout/cycle6"/>
    <dgm:cxn modelId="{C75F5BC8-6A34-4556-8490-E726B48794FB}" type="presParOf" srcId="{DF4C86DC-B257-469D-9DE8-776F4216A3DE}" destId="{4D508B1E-DEA7-45B9-ACA8-B8081DA84D9D}" srcOrd="6" destOrd="0" presId="urn:microsoft.com/office/officeart/2005/8/layout/cycle6"/>
    <dgm:cxn modelId="{EB3BB82C-94CE-49CC-AE05-C37D0F77B906}" type="presParOf" srcId="{DF4C86DC-B257-469D-9DE8-776F4216A3DE}" destId="{5AC357E6-236B-41DE-AB5E-FD82AF183031}" srcOrd="7" destOrd="0" presId="urn:microsoft.com/office/officeart/2005/8/layout/cycle6"/>
    <dgm:cxn modelId="{C410AF76-D6D6-4C33-9F49-CA375C1AF57B}" type="presParOf" srcId="{DF4C86DC-B257-469D-9DE8-776F4216A3DE}" destId="{5DA3D264-FD22-4DC0-9DDF-8CDDCC641D06}" srcOrd="8" destOrd="0" presId="urn:microsoft.com/office/officeart/2005/8/layout/cycle6"/>
    <dgm:cxn modelId="{0370E6CB-9A62-46DE-B440-5BD003DD8730}" type="presParOf" srcId="{DF4C86DC-B257-469D-9DE8-776F4216A3DE}" destId="{2E485F21-D1A9-4BB3-81B5-77ED0D3D681F}" srcOrd="9" destOrd="0" presId="urn:microsoft.com/office/officeart/2005/8/layout/cycle6"/>
    <dgm:cxn modelId="{17F97DEF-E2BC-4870-ACF3-A0CD831C3BFB}" type="presParOf" srcId="{DF4C86DC-B257-469D-9DE8-776F4216A3DE}" destId="{A34094D4-4FF7-4F3F-A4D1-1C4CB303D888}" srcOrd="10" destOrd="0" presId="urn:microsoft.com/office/officeart/2005/8/layout/cycle6"/>
    <dgm:cxn modelId="{8652C76D-F44F-4B63-B5A3-E366664A2D16}" type="presParOf" srcId="{DF4C86DC-B257-469D-9DE8-776F4216A3DE}" destId="{6D25DDB8-B189-4D22-900D-D9F8398FA13D}" srcOrd="11" destOrd="0" presId="urn:microsoft.com/office/officeart/2005/8/layout/cycle6"/>
    <dgm:cxn modelId="{61714C77-F4F1-43C0-82A0-1A46E60FDC15}" type="presParOf" srcId="{DF4C86DC-B257-469D-9DE8-776F4216A3DE}" destId="{22391A0A-9143-409F-8CAA-66442BB4FAB5}" srcOrd="12" destOrd="0" presId="urn:microsoft.com/office/officeart/2005/8/layout/cycle6"/>
    <dgm:cxn modelId="{BB48923E-6062-4BEC-9B16-377B83E6BB61}" type="presParOf" srcId="{DF4C86DC-B257-469D-9DE8-776F4216A3DE}" destId="{D1F1856D-2751-4D1A-A295-D9AD3F8D1343}" srcOrd="13" destOrd="0" presId="urn:microsoft.com/office/officeart/2005/8/layout/cycle6"/>
    <dgm:cxn modelId="{0577354C-E5A1-4E02-8A69-AE276ABB775E}" type="presParOf" srcId="{DF4C86DC-B257-469D-9DE8-776F4216A3DE}" destId="{1706BF39-4F42-4830-BE82-11524F70A50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4608-E694-4F12-81B8-C7D6BBA8B87A}">
      <dsp:nvSpPr>
        <dsp:cNvPr id="0" name=""/>
        <dsp:cNvSpPr/>
      </dsp:nvSpPr>
      <dsp:spPr>
        <a:xfrm>
          <a:off x="3469815" y="1306"/>
          <a:ext cx="1833433" cy="1191731"/>
        </a:xfrm>
        <a:prstGeom prst="roundRect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Freedom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Of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Software</a:t>
          </a:r>
          <a:endParaRPr lang="en-US" sz="17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3527991" y="59482"/>
        <a:ext cx="1717081" cy="1075379"/>
      </dsp:txXfrm>
    </dsp:sp>
    <dsp:sp modelId="{AF66D84A-1458-4342-B28B-06BDDED4C433}">
      <dsp:nvSpPr>
        <dsp:cNvPr id="0" name=""/>
        <dsp:cNvSpPr/>
      </dsp:nvSpPr>
      <dsp:spPr>
        <a:xfrm>
          <a:off x="2006930" y="597172"/>
          <a:ext cx="4759202" cy="4759202"/>
        </a:xfrm>
        <a:custGeom>
          <a:avLst/>
          <a:gdLst/>
          <a:ahLst/>
          <a:cxnLst/>
          <a:rect l="0" t="0" r="0" b="0"/>
          <a:pathLst>
            <a:path>
              <a:moveTo>
                <a:pt x="3308895" y="188958"/>
              </a:moveTo>
              <a:arcTo wR="2379601" hR="2379601" stAng="17579232" swAng="1960101"/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35B53-3914-4F86-8CD8-458E81878945}">
      <dsp:nvSpPr>
        <dsp:cNvPr id="0" name=""/>
        <dsp:cNvSpPr/>
      </dsp:nvSpPr>
      <dsp:spPr>
        <a:xfrm>
          <a:off x="5732950" y="1645570"/>
          <a:ext cx="1833433" cy="1191731"/>
        </a:xfrm>
        <a:prstGeom prst="round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Freedom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of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Redistribute</a:t>
          </a:r>
          <a:endParaRPr lang="en-US" sz="17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5791126" y="1703746"/>
        <a:ext cx="1717081" cy="1075379"/>
      </dsp:txXfrm>
    </dsp:sp>
    <dsp:sp modelId="{1D261CE9-37C5-4980-9836-B0AE898DA265}">
      <dsp:nvSpPr>
        <dsp:cNvPr id="0" name=""/>
        <dsp:cNvSpPr/>
      </dsp:nvSpPr>
      <dsp:spPr>
        <a:xfrm>
          <a:off x="2006930" y="597172"/>
          <a:ext cx="4759202" cy="4759202"/>
        </a:xfrm>
        <a:custGeom>
          <a:avLst/>
          <a:gdLst/>
          <a:ahLst/>
          <a:cxnLst/>
          <a:rect l="0" t="0" r="0" b="0"/>
          <a:pathLst>
            <a:path>
              <a:moveTo>
                <a:pt x="4755955" y="2255333"/>
              </a:moveTo>
              <a:arcTo wR="2379601" hR="2379601" stAng="21420392" swAng="2195198"/>
            </a:path>
          </a:pathLst>
        </a:custGeo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08B1E-DEA7-45B9-ACA8-B8081DA84D9D}">
      <dsp:nvSpPr>
        <dsp:cNvPr id="0" name=""/>
        <dsp:cNvSpPr/>
      </dsp:nvSpPr>
      <dsp:spPr>
        <a:xfrm>
          <a:off x="4868509" y="4306045"/>
          <a:ext cx="1833433" cy="1191731"/>
        </a:xfrm>
        <a:prstGeom prst="round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Freedom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of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Modify</a:t>
          </a:r>
          <a:endParaRPr lang="en-US" sz="17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4926685" y="4364221"/>
        <a:ext cx="1717081" cy="1075379"/>
      </dsp:txXfrm>
    </dsp:sp>
    <dsp:sp modelId="{5DA3D264-FD22-4DC0-9DDF-8CDDCC641D06}">
      <dsp:nvSpPr>
        <dsp:cNvPr id="0" name=""/>
        <dsp:cNvSpPr/>
      </dsp:nvSpPr>
      <dsp:spPr>
        <a:xfrm>
          <a:off x="2006930" y="597172"/>
          <a:ext cx="4759202" cy="4759202"/>
        </a:xfrm>
        <a:custGeom>
          <a:avLst/>
          <a:gdLst/>
          <a:ahLst/>
          <a:cxnLst/>
          <a:rect l="0" t="0" r="0" b="0"/>
          <a:pathLst>
            <a:path>
              <a:moveTo>
                <a:pt x="2852135" y="4711813"/>
              </a:moveTo>
              <a:arcTo wR="2379601" hR="2379601" stAng="4712774" swAng="1374451"/>
            </a:path>
          </a:pathLst>
        </a:custGeo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85F21-D1A9-4BB3-81B5-77ED0D3D681F}">
      <dsp:nvSpPr>
        <dsp:cNvPr id="0" name=""/>
        <dsp:cNvSpPr/>
      </dsp:nvSpPr>
      <dsp:spPr>
        <a:xfrm>
          <a:off x="2071120" y="4306045"/>
          <a:ext cx="1833433" cy="1191731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chemeClr val="tx1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Freedom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chemeClr val="tx1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of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rgbClr val="FF0000"/>
              </a:solidFill>
              <a:latin typeface="Calibri" panose="020F0502020204030204"/>
              <a:ea typeface="맑은 고딕" panose="020B0503020000020004" pitchFamily="50" charset="-127"/>
              <a:cs typeface="+mn-cs"/>
            </a:rPr>
            <a:t>Copy</a:t>
          </a:r>
          <a:endParaRPr lang="en-US" sz="1700" kern="1200" dirty="0">
            <a:solidFill>
              <a:srgbClr val="FF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29296" y="4364221"/>
        <a:ext cx="1717081" cy="1075379"/>
      </dsp:txXfrm>
    </dsp:sp>
    <dsp:sp modelId="{6D25DDB8-B189-4D22-900D-D9F8398FA13D}">
      <dsp:nvSpPr>
        <dsp:cNvPr id="0" name=""/>
        <dsp:cNvSpPr/>
      </dsp:nvSpPr>
      <dsp:spPr>
        <a:xfrm>
          <a:off x="2006930" y="597172"/>
          <a:ext cx="4759202" cy="4759202"/>
        </a:xfrm>
        <a:custGeom>
          <a:avLst/>
          <a:gdLst/>
          <a:ahLst/>
          <a:cxnLst/>
          <a:rect l="0" t="0" r="0" b="0"/>
          <a:pathLst>
            <a:path>
              <a:moveTo>
                <a:pt x="397423" y="3696216"/>
              </a:moveTo>
              <a:arcTo wR="2379601" hR="2379601" stAng="8784410" swAng="2195198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91A0A-9143-409F-8CAA-66442BB4FAB5}">
      <dsp:nvSpPr>
        <dsp:cNvPr id="0" name=""/>
        <dsp:cNvSpPr/>
      </dsp:nvSpPr>
      <dsp:spPr>
        <a:xfrm>
          <a:off x="1206680" y="1645570"/>
          <a:ext cx="1833433" cy="1191731"/>
        </a:xfrm>
        <a:prstGeom prst="roundRect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Freedom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of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50" charset="-127"/>
              <a:cs typeface="+mn-cs"/>
            </a:rPr>
            <a:t>Use</a:t>
          </a:r>
          <a:endParaRPr lang="en-US" sz="17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1264856" y="1703746"/>
        <a:ext cx="1717081" cy="1075379"/>
      </dsp:txXfrm>
    </dsp:sp>
    <dsp:sp modelId="{1706BF39-4F42-4830-BE82-11524F70A50B}">
      <dsp:nvSpPr>
        <dsp:cNvPr id="0" name=""/>
        <dsp:cNvSpPr/>
      </dsp:nvSpPr>
      <dsp:spPr>
        <a:xfrm>
          <a:off x="2006930" y="597172"/>
          <a:ext cx="4759202" cy="4759202"/>
        </a:xfrm>
        <a:custGeom>
          <a:avLst/>
          <a:gdLst/>
          <a:ahLst/>
          <a:cxnLst/>
          <a:rect l="0" t="0" r="0" b="0"/>
          <a:pathLst>
            <a:path>
              <a:moveTo>
                <a:pt x="414857" y="1037108"/>
              </a:moveTo>
              <a:arcTo wR="2379601" hR="2379601" stAng="12860668" swAng="1960101"/>
            </a:path>
          </a:pathLst>
        </a:custGeom>
        <a:noFill/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CE032-ED07-4139-9220-BFAAF10FFB30}" type="datetimeFigureOut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2017-08-06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F537A-B899-4629-94FD-F7A90AEBB560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8512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fld id="{87271AE6-D0B1-AA47-88FE-716E07697481}" type="datetime1">
              <a:rPr lang="ko-KR" altLang="en-US"/>
              <a:pPr>
                <a:defRPr/>
              </a:pPr>
              <a:t>2017-08-06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itchFamily="50" charset="-128"/>
                <a:ea typeface="맑은 고딕" pitchFamily="50" charset="-128"/>
                <a:cs typeface="맑은 고딕" pitchFamily="50" charset="-128"/>
              </a:defRPr>
            </a:lvl1pPr>
          </a:lstStyle>
          <a:p>
            <a:pPr>
              <a:defRPr/>
            </a:pPr>
            <a:fld id="{B3B64855-A6CE-B943-8FEC-1FFE2BF2799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8414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pitchFamily="50" charset="-128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64855-A6CE-B943-8FEC-1FFE2BF27997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19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64855-A6CE-B943-8FEC-1FFE2BF27997}" type="slidenum">
              <a:rPr lang="ko-KR" altLang="en-US" smtClean="0"/>
              <a:pPr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9211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64855-A6CE-B943-8FEC-1FFE2BF27997}" type="slidenum">
              <a:rPr lang="ko-KR" altLang="en-US" smtClean="0"/>
              <a:pPr>
                <a:defRPr/>
              </a:pPr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15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64855-A6CE-B943-8FEC-1FFE2BF27997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09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64855-A6CE-B943-8FEC-1FFE2BF27997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93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64855-A6CE-B943-8FEC-1FFE2BF27997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88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64855-A6CE-B943-8FEC-1FFE2BF27997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037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64855-A6CE-B943-8FEC-1FFE2BF27997}" type="slidenum">
              <a:rPr lang="ko-KR" altLang="en-US" smtClean="0"/>
              <a:pPr>
                <a:defRPr/>
              </a:pPr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688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64855-A6CE-B943-8FEC-1FFE2BF27997}" type="slidenum">
              <a:rPr lang="ko-KR" altLang="en-US" smtClean="0"/>
              <a:pPr>
                <a:defRPr/>
              </a:pPr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896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64855-A6CE-B943-8FEC-1FFE2BF27997}" type="slidenum">
              <a:rPr lang="ko-KR" altLang="en-US" smtClean="0"/>
              <a:pPr>
                <a:defRPr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92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64855-A6CE-B943-8FEC-1FFE2BF27997}" type="slidenum">
              <a:rPr lang="ko-KR" altLang="en-US" smtClean="0"/>
              <a:pPr>
                <a:defRPr/>
              </a:pPr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80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shshin@gaia3d.com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shshin@gaia3d.com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 userDrawn="1"/>
        </p:nvSpPr>
        <p:spPr bwMode="auto">
          <a:xfrm>
            <a:off x="0" y="836613"/>
            <a:ext cx="9906000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>
                  <a:alpha val="37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latinLnBrk="0">
              <a:defRPr/>
            </a:pPr>
            <a:endParaRPr kumimoji="0" lang="ko-KR" altLang="en-US" dirty="0">
              <a:solidFill>
                <a:srgbClr val="000000"/>
              </a:solidFill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0" y="6630988"/>
            <a:ext cx="3689350" cy="1698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508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fontAlgn="b">
              <a:spcBef>
                <a:spcPct val="30000"/>
              </a:spcBef>
              <a:buFont typeface="Arial" charset="0"/>
              <a:buNone/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통계청 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QGIS</a:t>
            </a:r>
            <a:r>
              <a:rPr lang="en-US" altLang="ko-KR" sz="110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</a:t>
            </a:r>
            <a:r>
              <a:rPr lang="ko-KR" altLang="en-US" sz="110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특강</a:t>
            </a:r>
            <a:r>
              <a:rPr lang="en-US" altLang="ko-KR" sz="110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. 2017-08-08.</a:t>
            </a:r>
            <a:endParaRPr lang="en-US" sz="1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4089400" y="6621463"/>
            <a:ext cx="2311400" cy="1889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Tw Cen MT" charset="0"/>
                <a:ea typeface="맑은 고딕"/>
                <a:cs typeface="맑은 고딕"/>
              </a:defRPr>
            </a:lvl1pPr>
          </a:lstStyle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0" y="0"/>
            <a:ext cx="9632950" cy="836712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56" y="6533424"/>
            <a:ext cx="761615" cy="27695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80" y="0"/>
            <a:ext cx="954119" cy="836613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041232" y="6621463"/>
            <a:ext cx="2160240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marL="508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fontAlgn="b">
              <a:spcBef>
                <a:spcPct val="30000"/>
              </a:spcBef>
              <a:buFont typeface="Arial" charset="0"/>
              <a:buNone/>
              <a:defRPr/>
            </a:pPr>
            <a:r>
              <a:rPr lang="ko-KR" altLang="en-US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신상희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(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  <a:hlinkClick r:id="rId4"/>
              </a:rPr>
              <a:t>shshin@gaia3d.com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) </a:t>
            </a:r>
            <a:endParaRPr lang="en-US" sz="1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 userDrawn="1"/>
        </p:nvSpPr>
        <p:spPr bwMode="auto">
          <a:xfrm>
            <a:off x="0" y="836613"/>
            <a:ext cx="9906000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>
                  <a:alpha val="37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latinLnBrk="0">
              <a:defRPr/>
            </a:pPr>
            <a:endParaRPr kumimoji="0" lang="ko-KR" altLang="en-US" dirty="0">
              <a:solidFill>
                <a:srgbClr val="000000"/>
              </a:solidFill>
              <a:latin typeface="맑은 고딕" pitchFamily="50" charset="-128"/>
              <a:ea typeface="맑은 고딕" pitchFamily="50" charset="-128"/>
              <a:cs typeface="맑은 고딕" pitchFamily="50" charset="-128"/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4089400" y="6621463"/>
            <a:ext cx="2311400" cy="1889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Tw Cen MT" charset="0"/>
                <a:ea typeface="맑은 고딕"/>
                <a:cs typeface="맑은 고딕"/>
              </a:defRPr>
            </a:lvl1pPr>
          </a:lstStyle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0" y="0"/>
            <a:ext cx="9632950" cy="836712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1"/>
          </p:nvPr>
        </p:nvSpPr>
        <p:spPr>
          <a:xfrm>
            <a:off x="227013" y="1814513"/>
            <a:ext cx="9405937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56" y="6533424"/>
            <a:ext cx="761615" cy="276951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0" y="6630988"/>
            <a:ext cx="3689350" cy="1698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508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fontAlgn="b">
              <a:spcBef>
                <a:spcPct val="30000"/>
              </a:spcBef>
              <a:buFont typeface="Arial" charset="0"/>
              <a:buNone/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통계청 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QGIS</a:t>
            </a:r>
            <a:r>
              <a:rPr lang="en-US" altLang="ko-KR" sz="110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</a:t>
            </a:r>
            <a:r>
              <a:rPr lang="ko-KR" altLang="en-US" sz="110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특강</a:t>
            </a:r>
            <a:r>
              <a:rPr lang="en-US" altLang="ko-KR" sz="110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. 2017-08-08.</a:t>
            </a:r>
            <a:endParaRPr lang="en-US" sz="1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80" y="0"/>
            <a:ext cx="954119" cy="836613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7041232" y="6621463"/>
            <a:ext cx="2160240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marL="508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398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398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fontAlgn="b">
              <a:spcBef>
                <a:spcPct val="30000"/>
              </a:spcBef>
              <a:buFont typeface="Arial" charset="0"/>
              <a:buNone/>
              <a:defRPr/>
            </a:pPr>
            <a:r>
              <a:rPr lang="ko-KR" altLang="en-US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신상희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(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  <a:hlinkClick r:id="rId4"/>
              </a:rPr>
              <a:t>shshin@gaia3d.com</a:t>
            </a:r>
            <a:r>
              <a:rPr lang="en-US" altLang="ko-KR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) </a:t>
            </a:r>
            <a:endParaRPr lang="en-US" sz="11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2" r:id="rId3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lang="ko-KR" altLang="en-US" sz="1600" kern="1200" dirty="0">
          <a:solidFill>
            <a:srgbClr val="000000"/>
          </a:solidFill>
          <a:latin typeface="Arial" pitchFamily="34" charset="0"/>
          <a:ea typeface="HY헤드라인M" pitchFamily="18" charset="-127"/>
          <a:cs typeface="HY헤드라인M" pitchFamily="18" charset="-128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  <a:cs typeface="HY헤드라인M" pitchFamily="18" charset="-128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>
          <a:solidFill>
            <a:srgbClr val="000000"/>
          </a:solidFill>
          <a:latin typeface="Arial" charset="0"/>
          <a:ea typeface="HY헤드라인M" pitchFamily="18" charset="-127"/>
        </a:defRPr>
      </a:lvl9pPr>
    </p:titleStyle>
    <p:bodyStyle>
      <a:lvl1pPr marL="165100" indent="-114300" algn="l" defTabSz="939800" rtl="0" eaLnBrk="0" fontAlgn="b" latinLnBrk="1" hangingPunct="0">
        <a:spcBef>
          <a:spcPct val="30000"/>
        </a:spcBef>
        <a:spcAft>
          <a:spcPct val="0"/>
        </a:spcAft>
        <a:buFont typeface="Wingdings" charset="2"/>
        <a:buChar char="§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1pPr>
      <a:lvl2pPr marL="342900" indent="-1524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–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2pPr>
      <a:lvl3pPr marL="533400" indent="-1143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•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3pPr>
      <a:lvl4pPr marL="736600" indent="-1524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–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4pPr>
      <a:lvl5pPr marL="901700" indent="-127000" algn="l" defTabSz="939800" rtl="0" eaLnBrk="0" fontAlgn="b" latinLnBrk="1" hangingPunct="0">
        <a:spcBef>
          <a:spcPct val="30000"/>
        </a:spcBef>
        <a:spcAft>
          <a:spcPct val="0"/>
        </a:spcAft>
        <a:buFont typeface="Arial" charset="0"/>
        <a:buChar char="»"/>
        <a:defRPr lang="ko-KR" altLang="en-US" sz="1400" kern="1200" dirty="0">
          <a:solidFill>
            <a:srgbClr val="000000"/>
          </a:solidFill>
          <a:latin typeface="+mn-lt"/>
          <a:ea typeface="+mn-ea"/>
          <a:cs typeface="맑은 고딕" pitchFamily="50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shin@gaia3d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docs.qgis.org/2.14/ko/docs/index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osgeo-kr-docs" TargetMode="External"/><Relationship Id="rId2" Type="http://schemas.openxmlformats.org/officeDocument/2006/relationships/hyperlink" Target="http://docs.qgis.org/2.14/ko/docs/training_manua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qgistutorials.com/ko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hrd.me.go.kr/member/board/DataEduTextbook_BoardList.do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blog.daum.net/geoscience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osgeo.kr/213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1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hyperlink" Target="http://www.oss.kr/oss/images/intro/license_02.gif" TargetMode="External"/><Relationship Id="rId4" Type="http://schemas.openxmlformats.org/officeDocument/2006/relationships/image" Target="../media/image60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patialgalaxy.net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qgis.org/ko/site/forusers/download.html" TargetMode="External"/><Relationship Id="rId4" Type="http://schemas.openxmlformats.org/officeDocument/2006/relationships/hyperlink" Target="http://www.qgi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geo.org/node/146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qgis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6136" y="2374722"/>
            <a:ext cx="7391400" cy="92333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</a:pPr>
            <a:r>
              <a:rPr lang="en-US" altLang="ko-KR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/>
              </a:rPr>
              <a:t>   QGIS </a:t>
            </a:r>
            <a:r>
              <a:rPr lang="ko-KR" alt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/>
              </a:rPr>
              <a:t>개요</a:t>
            </a:r>
            <a:endParaRPr lang="en-US" altLang="ko-KR" sz="60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  <a:cs typeface="맑은 고딕"/>
            </a:endParaRPr>
          </a:p>
        </p:txBody>
      </p:sp>
      <p:sp>
        <p:nvSpPr>
          <p:cNvPr id="22" name="부제목 2"/>
          <p:cNvSpPr txBox="1">
            <a:spLocks/>
          </p:cNvSpPr>
          <p:nvPr/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65100" indent="-114300" algn="l" defTabSz="939800" rtl="0" eaLnBrk="0" fontAlgn="b" latinLnBrk="1" hangingPunct="0">
              <a:spcBef>
                <a:spcPct val="30000"/>
              </a:spcBef>
              <a:spcAft>
                <a:spcPct val="0"/>
              </a:spcAft>
              <a:buFont typeface="Wingdings" charset="2"/>
              <a:buChar char="§"/>
              <a:defRPr lang="ko-KR" altLang="en-US" sz="1400" kern="1200" dirty="0">
                <a:solidFill>
                  <a:srgbClr val="000000"/>
                </a:solidFill>
                <a:latin typeface="+mn-lt"/>
                <a:ea typeface="+mn-ea"/>
                <a:cs typeface="맑은 고딕" pitchFamily="50" charset="-128"/>
              </a:defRPr>
            </a:lvl1pPr>
            <a:lvl2pPr marL="342900" indent="-152400" algn="l" defTabSz="939800" rtl="0" eaLnBrk="0" fontAlgn="b" latinLnBrk="1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–"/>
              <a:defRPr lang="ko-KR" altLang="en-US" sz="1400" kern="1200" dirty="0">
                <a:solidFill>
                  <a:srgbClr val="000000"/>
                </a:solidFill>
                <a:latin typeface="+mn-lt"/>
                <a:ea typeface="+mn-ea"/>
                <a:cs typeface="맑은 고딕" pitchFamily="50" charset="-128"/>
              </a:defRPr>
            </a:lvl2pPr>
            <a:lvl3pPr marL="533400" indent="-114300" algn="l" defTabSz="939800" rtl="0" eaLnBrk="0" fontAlgn="b" latinLnBrk="1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lang="ko-KR" altLang="en-US" sz="1400" kern="1200" dirty="0">
                <a:solidFill>
                  <a:srgbClr val="000000"/>
                </a:solidFill>
                <a:latin typeface="+mn-lt"/>
                <a:ea typeface="+mn-ea"/>
                <a:cs typeface="맑은 고딕" pitchFamily="50" charset="-128"/>
              </a:defRPr>
            </a:lvl3pPr>
            <a:lvl4pPr marL="736600" indent="-152400" algn="l" defTabSz="939800" rtl="0" eaLnBrk="0" fontAlgn="b" latinLnBrk="1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–"/>
              <a:defRPr lang="ko-KR" altLang="en-US" sz="1400" kern="1200" dirty="0">
                <a:solidFill>
                  <a:srgbClr val="000000"/>
                </a:solidFill>
                <a:latin typeface="+mn-lt"/>
                <a:ea typeface="+mn-ea"/>
                <a:cs typeface="맑은 고딕" pitchFamily="50" charset="-128"/>
              </a:defRPr>
            </a:lvl4pPr>
            <a:lvl5pPr marL="901700" indent="-127000" algn="l" defTabSz="939800" rtl="0" eaLnBrk="0" fontAlgn="b" latinLnBrk="1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»"/>
              <a:defRPr lang="ko-KR" altLang="en-US" sz="1400" kern="1200" dirty="0">
                <a:solidFill>
                  <a:srgbClr val="000000"/>
                </a:solidFill>
                <a:latin typeface="+mn-lt"/>
                <a:ea typeface="+mn-ea"/>
                <a:cs typeface="맑은 고딕" pitchFamily="50" charset="-128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None/>
            </a:pPr>
            <a:r>
              <a:rPr kumimoji="0" lang="en-US" altLang="ko-KR" sz="2800" b="1" dirty="0" smtClean="0">
                <a:solidFill>
                  <a:schemeClr val="tx1"/>
                </a:solidFill>
              </a:rPr>
              <a:t>2017</a:t>
            </a:r>
            <a:r>
              <a:rPr kumimoji="0" lang="ko-KR" altLang="en-US" sz="2800" b="1" dirty="0" smtClean="0">
                <a:solidFill>
                  <a:schemeClr val="tx1"/>
                </a:solidFill>
              </a:rPr>
              <a:t>년 </a:t>
            </a:r>
            <a:r>
              <a:rPr kumimoji="0" lang="en-US" altLang="ko-KR" sz="2800" b="1" dirty="0">
                <a:solidFill>
                  <a:schemeClr val="tx1"/>
                </a:solidFill>
              </a:rPr>
              <a:t>8</a:t>
            </a:r>
            <a:r>
              <a:rPr kumimoji="0" lang="ko-KR" altLang="en-US" sz="2800" b="1" dirty="0" smtClean="0">
                <a:solidFill>
                  <a:schemeClr val="tx1"/>
                </a:solidFill>
              </a:rPr>
              <a:t>월 </a:t>
            </a:r>
            <a:r>
              <a:rPr kumimoji="0" lang="en-US" altLang="ko-KR" sz="2800" b="1" dirty="0" smtClean="0">
                <a:solidFill>
                  <a:schemeClr val="tx1"/>
                </a:solidFill>
              </a:rPr>
              <a:t>8</a:t>
            </a:r>
            <a:r>
              <a:rPr kumimoji="0" lang="ko-KR" altLang="en-US" sz="2800" b="1" dirty="0" smtClean="0">
                <a:solidFill>
                  <a:schemeClr val="tx1"/>
                </a:solidFill>
              </a:rPr>
              <a:t>일</a:t>
            </a:r>
            <a:endParaRPr kumimoji="0" lang="en-US" altLang="ko-KR" sz="2800" b="1" dirty="0" smtClean="0">
              <a:solidFill>
                <a:schemeClr val="tx1"/>
              </a:solidFill>
            </a:endParaRPr>
          </a:p>
          <a:p>
            <a:pPr marL="50800" indent="0">
              <a:buNone/>
            </a:pPr>
            <a:r>
              <a:rPr kumimoji="0" lang="ko-KR" altLang="en-US" sz="2800" b="1" dirty="0" err="1" smtClean="0">
                <a:solidFill>
                  <a:schemeClr val="tx1"/>
                </a:solidFill>
              </a:rPr>
              <a:t>신상희</a:t>
            </a:r>
            <a:r>
              <a:rPr kumimoji="0" lang="en-US" altLang="ko-KR" sz="2800" b="1" dirty="0" smtClean="0">
                <a:solidFill>
                  <a:schemeClr val="accent1"/>
                </a:solidFill>
              </a:rPr>
              <a:t>(</a:t>
            </a:r>
            <a:r>
              <a:rPr kumimoji="0" lang="en-US" altLang="ko-KR" sz="2800" b="1" dirty="0" smtClean="0">
                <a:solidFill>
                  <a:schemeClr val="accent1"/>
                </a:solidFill>
                <a:hlinkClick r:id="rId3"/>
              </a:rPr>
              <a:t>shshin@gaia3d.com</a:t>
            </a:r>
            <a:r>
              <a:rPr kumimoji="0" lang="en-US" altLang="ko-KR" sz="2800" b="1" dirty="0" smtClean="0">
                <a:solidFill>
                  <a:schemeClr val="accent1"/>
                </a:solidFill>
              </a:rPr>
              <a:t>) </a:t>
            </a:r>
            <a:endParaRPr kumimoji="0" lang="ko-KR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61" y="5414081"/>
            <a:ext cx="2233413" cy="81215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4" y="986638"/>
            <a:ext cx="4035813" cy="3699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488" y="260648"/>
            <a:ext cx="2492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통계청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QGIS 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특강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en-US" sz="2000" b="1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15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131" y="2564904"/>
            <a:ext cx="5073819" cy="405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직사각형 20"/>
          <p:cNvSpPr/>
          <p:nvPr/>
        </p:nvSpPr>
        <p:spPr>
          <a:xfrm>
            <a:off x="0" y="914400"/>
            <a:ext cx="9601200" cy="481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itchFamily="50" charset="-128"/>
              </a:rPr>
              <a:t>QGIS UI </a:t>
            </a:r>
            <a:r>
              <a:rPr lang="ko-KR" altLang="en-US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itchFamily="50" charset="-128"/>
              </a:rPr>
              <a:t>및 언어설정 등</a:t>
            </a:r>
            <a:endParaRPr lang="en-US" altLang="ko-KR" sz="15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 pitchFamily="50" charset="-128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I-3. QGIS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환경 설정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  <a:cs typeface="맑은 고딕" pitchFamily="5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480" y="1524000"/>
            <a:ext cx="9404920" cy="152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93700" indent="-342900" defTabSz="939800" eaLnBrk="0" fontAlgn="b" hangingPunct="0">
              <a:spcBef>
                <a:spcPct val="30000"/>
              </a:spcBef>
              <a:buFont typeface="+mj-ea"/>
              <a:buAutoNum type="circleNumDbPlain"/>
            </a:pP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QGIS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시작</a:t>
            </a:r>
            <a:endParaRPr lang="en-US" altLang="ko-KR" sz="1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393700" indent="-342900" defTabSz="939800" eaLnBrk="0" fontAlgn="b" hangingPunct="0">
              <a:spcBef>
                <a:spcPct val="30000"/>
              </a:spcBef>
              <a:buFont typeface="+mj-ea"/>
              <a:buAutoNum type="circleNumDbPlain"/>
            </a:pP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영문으로 전환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: [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설정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]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  <a:sym typeface="Wingdings" pitchFamily="2" charset="2"/>
              </a:rPr>
              <a:t>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 [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옵션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…]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  <a:sym typeface="Wingdings" pitchFamily="2" charset="2"/>
              </a:rPr>
              <a:t>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[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언어설정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]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  <a:sym typeface="Wingdings" pitchFamily="2" charset="2"/>
              </a:rPr>
              <a:t>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[U.S. English]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  <a:sym typeface="Wingdings" pitchFamily="2" charset="2"/>
              </a:rPr>
              <a:t>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[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확인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]</a:t>
            </a:r>
          </a:p>
          <a:p>
            <a:pPr marL="393700" indent="-342900" defTabSz="939800" eaLnBrk="0" fontAlgn="b" hangingPunct="0">
              <a:spcBef>
                <a:spcPct val="30000"/>
              </a:spcBef>
              <a:buFont typeface="+mj-ea"/>
              <a:buAutoNum type="circleNumDbPlain"/>
            </a:pP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한국어로 전환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: [Setting]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  <a:sym typeface="Wingdings" pitchFamily="2" charset="2"/>
              </a:rPr>
              <a:t>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[Options…]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  <a:sym typeface="Wingdings" pitchFamily="2" charset="2"/>
              </a:rPr>
              <a:t>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[Locale]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  <a:sym typeface="Wingdings" pitchFamily="2" charset="2"/>
              </a:rPr>
              <a:t>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 [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한국어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] 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  <a:sym typeface="Wingdings" pitchFamily="2" charset="2"/>
              </a:rPr>
              <a:t>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[OK]</a:t>
            </a:r>
          </a:p>
          <a:p>
            <a:pPr marL="393700" indent="-342900" defTabSz="939800" eaLnBrk="0" fontAlgn="b" hangingPunct="0">
              <a:spcBef>
                <a:spcPct val="30000"/>
              </a:spcBef>
              <a:buFont typeface="+mj-ea"/>
              <a:buAutoNum type="circleNumDbPlain"/>
            </a:pP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기타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[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일반 정보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], [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시스템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]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탭에서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</a:p>
          <a:p>
            <a:pPr marL="393700" indent="-342900" defTabSz="939800" eaLnBrk="0" fontAlgn="b" hangingPunct="0">
              <a:spcBef>
                <a:spcPct val="30000"/>
              </a:spcBef>
              <a:buFont typeface="+mj-ea"/>
              <a:buAutoNum type="circleNumDbPlain"/>
            </a:pP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QGIS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종료 후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  <a:ea typeface="+mn-ea"/>
              </a:rPr>
              <a:t>재시작</a:t>
            </a:r>
            <a:endParaRPr lang="ko-KR" altLang="en-US" sz="1600" dirty="0" smtClean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3152041"/>
            <a:ext cx="5734099" cy="34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23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20"/>
          <p:cNvSpPr/>
          <p:nvPr/>
        </p:nvSpPr>
        <p:spPr>
          <a:xfrm>
            <a:off x="0" y="914400"/>
            <a:ext cx="9601200" cy="481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ko-KR" altLang="en-US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itchFamily="50" charset="-128"/>
              </a:rPr>
              <a:t>플러그인 최신정보 유지</a:t>
            </a:r>
            <a:endParaRPr lang="en-US" altLang="ko-KR" sz="15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 pitchFamily="50" charset="-128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I-3. QGIS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환경 설정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  <a:cs typeface="맑은 고딕" pitchFamily="5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480" y="1387520"/>
            <a:ext cx="94049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93700" indent="-342900" defTabSz="939800" eaLnBrk="0" fontAlgn="b" hangingPunct="0">
              <a:spcBef>
                <a:spcPct val="30000"/>
              </a:spcBef>
              <a:buFont typeface="+mj-ea"/>
              <a:buAutoNum type="circleNumDbPlain"/>
            </a:pP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[</a:t>
            </a:r>
            <a:r>
              <a:rPr lang="en-US" altLang="ko-KR" sz="1600" dirty="0" err="1" smtClean="0">
                <a:solidFill>
                  <a:srgbClr val="000000"/>
                </a:solidFill>
                <a:latin typeface="+mn-ea"/>
                <a:ea typeface="+mn-ea"/>
              </a:rPr>
              <a:t>Plugins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]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  <a:sym typeface="Wingdings" pitchFamily="2" charset="2"/>
              </a:rPr>
              <a:t>[Manage and install </a:t>
            </a:r>
            <a:r>
              <a:rPr lang="en-US" altLang="ko-KR" sz="1600" dirty="0" err="1" smtClean="0">
                <a:solidFill>
                  <a:srgbClr val="000000"/>
                </a:solidFill>
                <a:latin typeface="+mn-ea"/>
                <a:ea typeface="+mn-ea"/>
                <a:sym typeface="Wingdings" pitchFamily="2" charset="2"/>
              </a:rPr>
              <a:t>plugins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  <a:sym typeface="Wingdings" pitchFamily="2" charset="2"/>
              </a:rPr>
              <a:t>…]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  <a:sym typeface="Wingdings" pitchFamily="2" charset="2"/>
              </a:rPr>
              <a:t>실행</a:t>
            </a:r>
            <a:endParaRPr lang="ko-KR" altLang="en-US" sz="1600" dirty="0" smtClean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10" y="1725083"/>
            <a:ext cx="7207490" cy="480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23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5288" y="-1"/>
            <a:ext cx="5822384" cy="9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>
            <a:defPPr>
              <a:defRPr lang="ko-KR"/>
            </a:defPPr>
            <a:lvl1pPr>
              <a:defRPr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defRPr>
            </a:lvl1pPr>
          </a:lstStyle>
          <a:p>
            <a:r>
              <a:rPr lang="en-US" altLang="ko-KR" dirty="0" smtClean="0"/>
              <a:t>I-4. </a:t>
            </a:r>
            <a:r>
              <a:rPr lang="en-US" altLang="ko-KR" dirty="0"/>
              <a:t>QGIS </a:t>
            </a:r>
            <a:r>
              <a:rPr lang="ko-KR" altLang="en-US" dirty="0" smtClean="0"/>
              <a:t>참고자료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0" y="910001"/>
            <a:ext cx="9074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QGIS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참고자료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QGIS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공식 문서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dirty="0">
                <a:latin typeface="+mj-lt"/>
                <a:hlinkClick r:id="rId2"/>
              </a:rPr>
              <a:t>http://</a:t>
            </a:r>
            <a:r>
              <a:rPr lang="en-US" altLang="ko-KR" dirty="0" smtClean="0">
                <a:latin typeface="+mj-lt"/>
                <a:hlinkClick r:id="rId2"/>
              </a:rPr>
              <a:t>docs.qgis.org/2.14/ko/docs/index.html</a:t>
            </a:r>
            <a:r>
              <a:rPr lang="en-US" altLang="ko-KR" dirty="0" smtClean="0">
                <a:latin typeface="+mj-lt"/>
                <a:ea typeface="맑은 고딕" panose="020B0503020000020004" pitchFamily="50" charset="-127"/>
                <a:hlinkClick r:id="rId2"/>
              </a:rPr>
              <a:t> </a:t>
            </a:r>
            <a:endParaRPr lang="en-US" altLang="ko-KR" dirty="0" smtClean="0">
              <a:latin typeface="+mj-lt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1772046"/>
            <a:ext cx="7776479" cy="4693362"/>
          </a:xfrm>
          <a:prstGeom prst="rect">
            <a:avLst/>
          </a:prstGeom>
          <a:ln w="635">
            <a:solidFill>
              <a:schemeClr val="tx1"/>
            </a:solidFill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06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5288" y="928672"/>
            <a:ext cx="9854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QGIS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참고자료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QGIS Training Manual (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한국어판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): </a:t>
            </a:r>
            <a:b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://docs.qgis.org/2.14/ko/docs/training_manual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/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http://tinyurl.com/osgeo-kr-docs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624" y="1933274"/>
            <a:ext cx="6624736" cy="4592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288" y="-1"/>
            <a:ext cx="5822384" cy="9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>
            <a:defPPr>
              <a:defRPr lang="ko-KR"/>
            </a:defPPr>
            <a:lvl1pPr>
              <a:defRPr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defRPr>
            </a:lvl1pPr>
          </a:lstStyle>
          <a:p>
            <a:r>
              <a:rPr lang="en-US" altLang="ko-KR" dirty="0" smtClean="0"/>
              <a:t>I-4. </a:t>
            </a:r>
            <a:r>
              <a:rPr lang="en-US" altLang="ko-KR" dirty="0"/>
              <a:t>QGIS </a:t>
            </a:r>
            <a:r>
              <a:rPr lang="ko-KR" altLang="en-US" dirty="0" smtClean="0"/>
              <a:t>참고자료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35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21223" y="921494"/>
            <a:ext cx="9074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QGIS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예제와 팁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lang="en-US" altLang="ko-KR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Ujaval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Gandhi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씨가 쓰고 부산대 최송현 교수님이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번역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://www.qgistutorials.com/ko/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288" y="-1"/>
            <a:ext cx="5822384" cy="9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>
            <a:defPPr>
              <a:defRPr lang="ko-KR"/>
            </a:defPPr>
            <a:lvl1pPr>
              <a:defRPr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defRPr>
            </a:lvl1pPr>
          </a:lstStyle>
          <a:p>
            <a:r>
              <a:rPr lang="en-US" altLang="ko-KR" dirty="0" smtClean="0"/>
              <a:t>I-4. </a:t>
            </a:r>
            <a:r>
              <a:rPr lang="en-US" altLang="ko-KR" dirty="0"/>
              <a:t>QGIS </a:t>
            </a:r>
            <a:r>
              <a:rPr lang="ko-KR" altLang="en-US" dirty="0" smtClean="0"/>
              <a:t>참고자료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1977690"/>
            <a:ext cx="6088436" cy="451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2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64" y="2073744"/>
            <a:ext cx="6300523" cy="436733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0139" y="928000"/>
            <a:ext cx="9074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QGIS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참고자료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/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국립환경인력개발원교육자료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환경공간정보활용과정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(2013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fontAlgn="base"/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https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://ehrd.me.go.kr/member/board/DataEduTextbook_BoardList.do</a:t>
            </a:r>
            <a:endParaRPr lang="ko-KR" altLang="en-US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288" y="-1"/>
            <a:ext cx="5822384" cy="9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>
            <a:defPPr>
              <a:defRPr lang="ko-KR"/>
            </a:defPPr>
            <a:lvl1pPr>
              <a:defRPr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defRPr>
            </a:lvl1pPr>
          </a:lstStyle>
          <a:p>
            <a:r>
              <a:rPr lang="en-US" altLang="ko-KR" dirty="0" smtClean="0"/>
              <a:t>I-4. </a:t>
            </a:r>
            <a:r>
              <a:rPr lang="en-US" altLang="ko-KR" dirty="0"/>
              <a:t>QGIS </a:t>
            </a:r>
            <a:r>
              <a:rPr lang="ko-KR" altLang="en-US" dirty="0" smtClean="0"/>
              <a:t>참고자료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21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15828"/>
            <a:ext cx="9074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QGIS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참고자료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/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QGIS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관련 개인 </a:t>
            </a:r>
            <a:r>
              <a:rPr lang="ko-KR" altLang="en-US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블로거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국립공원관리공단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유병혁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 fontAlgn="base"/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://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blog.daum.net/geoscience/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207" y="1999874"/>
            <a:ext cx="6426575" cy="4376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288" y="-1"/>
            <a:ext cx="5822384" cy="9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>
            <a:defPPr>
              <a:defRPr lang="ko-KR"/>
            </a:defPPr>
            <a:lvl1pPr>
              <a:defRPr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defRPr>
            </a:lvl1pPr>
          </a:lstStyle>
          <a:p>
            <a:r>
              <a:rPr lang="en-US" altLang="ko-KR" dirty="0" smtClean="0"/>
              <a:t>I-4. </a:t>
            </a:r>
            <a:r>
              <a:rPr lang="en-US" altLang="ko-KR" dirty="0"/>
              <a:t>QGIS </a:t>
            </a:r>
            <a:r>
              <a:rPr lang="ko-KR" altLang="en-US" dirty="0" smtClean="0"/>
              <a:t>참고자료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5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15828"/>
            <a:ext cx="9074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QGIS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참고자료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/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lang="en-US" altLang="ko-KR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PyQGIS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개발자 </a:t>
            </a:r>
            <a:r>
              <a:rPr lang="ko-KR" altLang="en-US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쿡북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한국어 판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fontAlgn="base"/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http://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www.osgeo.kr/213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288" y="-1"/>
            <a:ext cx="5822384" cy="9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>
            <a:defPPr>
              <a:defRPr lang="ko-KR"/>
            </a:defPPr>
            <a:lvl1pPr>
              <a:defRPr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defRPr>
            </a:lvl1pPr>
          </a:lstStyle>
          <a:p>
            <a:r>
              <a:rPr lang="en-US" altLang="ko-KR" dirty="0" smtClean="0"/>
              <a:t>I-4. </a:t>
            </a:r>
            <a:r>
              <a:rPr lang="en-US" altLang="ko-KR" dirty="0"/>
              <a:t>QGIS </a:t>
            </a:r>
            <a:r>
              <a:rPr lang="ko-KR" altLang="en-US" dirty="0" smtClean="0"/>
              <a:t>참고자료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17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48" y="2060848"/>
            <a:ext cx="6624736" cy="4184328"/>
          </a:xfrm>
          <a:prstGeom prst="rect">
            <a:avLst/>
          </a:prstGeom>
          <a:ln w="127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5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3" y="2204864"/>
            <a:ext cx="8807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  <a:defRPr/>
            </a:pPr>
            <a:r>
              <a:rPr lang="en-US" altLang="ko-KR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  <a:ea typeface="맑은 고딕"/>
                <a:cs typeface="맑은 고딕"/>
              </a:rPr>
              <a:t>I</a:t>
            </a:r>
            <a:r>
              <a:rPr lang="en-US" altLang="ko-KR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  <a:ea typeface="맑은 고딕"/>
                <a:cs typeface="맑은 고딕"/>
              </a:rPr>
              <a:t>I</a:t>
            </a:r>
            <a:r>
              <a:rPr lang="en-US" altLang="ko-KR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  <a:ea typeface="맑은 고딕"/>
                <a:cs typeface="맑은 고딕"/>
              </a:rPr>
              <a:t>. </a:t>
            </a:r>
            <a:r>
              <a:rPr lang="en-US" altLang="ko-KR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  <a:ea typeface="맑은 고딕"/>
                <a:cs typeface="맑은 고딕"/>
              </a:rPr>
              <a:t>QGIS </a:t>
            </a:r>
            <a:r>
              <a:rPr lang="ko-KR" alt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  <a:ea typeface="맑은 고딕"/>
                <a:cs typeface="맑은 고딕"/>
              </a:rPr>
              <a:t>기능 둘러보기</a:t>
            </a:r>
            <a:endParaRPr lang="en-US" altLang="ko-KR" sz="60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w Cen MT" charset="0"/>
              <a:ea typeface="맑은 고딕"/>
              <a:cs typeface="맑은 고딕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29" y="3356992"/>
            <a:ext cx="396917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48" y="1590123"/>
            <a:ext cx="6880787" cy="500219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70499" y="971436"/>
            <a:ext cx="907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QGIS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사용자 인터페이스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이해하기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908" y="1520242"/>
            <a:ext cx="2160240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</a:pPr>
            <a:r>
              <a:rPr lang="ko-KR" altLang="en-US" dirty="0" smtClean="0">
                <a:solidFill>
                  <a:srgbClr val="000000"/>
                </a:solidFill>
                <a:latin typeface="+mj-ea"/>
                <a:ea typeface="+mj-ea"/>
              </a:rPr>
              <a:t>① 메뉴 </a:t>
            </a:r>
            <a:endParaRPr lang="en-US" altLang="ko-KR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ko-KR" altLang="ko-KR" dirty="0" smtClean="0">
                <a:solidFill>
                  <a:srgbClr val="000000"/>
                </a:solidFill>
                <a:latin typeface="+mj-ea"/>
                <a:ea typeface="+mj-ea"/>
              </a:rPr>
              <a:t>②</a:t>
            </a:r>
            <a:r>
              <a:rPr lang="en-US" altLang="ko-KR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+mj-ea"/>
                <a:ea typeface="+mj-ea"/>
              </a:rPr>
              <a:t>도구 모음</a:t>
            </a:r>
            <a:endParaRPr lang="en-US" altLang="ko-KR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ko-KR" altLang="en-US" dirty="0" smtClean="0">
                <a:solidFill>
                  <a:srgbClr val="000000"/>
                </a:solidFill>
                <a:latin typeface="+mj-ea"/>
                <a:ea typeface="+mj-ea"/>
              </a:rPr>
              <a:t>③ 지도 범례</a:t>
            </a:r>
            <a:endParaRPr lang="en-US" altLang="ko-KR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ko-KR" altLang="en-US" dirty="0" smtClean="0">
                <a:solidFill>
                  <a:srgbClr val="000000"/>
                </a:solidFill>
                <a:latin typeface="+mj-ea"/>
                <a:ea typeface="+mj-ea"/>
              </a:rPr>
              <a:t>④ 지도 창</a:t>
            </a:r>
            <a:endParaRPr lang="en-US" altLang="ko-KR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ko-KR" altLang="en-US" dirty="0" smtClean="0">
                <a:solidFill>
                  <a:srgbClr val="000000"/>
                </a:solidFill>
                <a:latin typeface="+mj-ea"/>
                <a:ea typeface="+mj-ea"/>
              </a:rPr>
              <a:t>⑤ 지도 </a:t>
            </a:r>
            <a:r>
              <a:rPr lang="ko-KR" altLang="en-US" dirty="0" err="1" smtClean="0">
                <a:solidFill>
                  <a:srgbClr val="000000"/>
                </a:solidFill>
                <a:latin typeface="+mj-ea"/>
                <a:ea typeface="+mj-ea"/>
              </a:rPr>
              <a:t>오버뷰</a:t>
            </a:r>
            <a:r>
              <a:rPr lang="ko-KR" altLang="en-US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ko-KR" altLang="en-US" dirty="0" smtClean="0">
                <a:solidFill>
                  <a:srgbClr val="000000"/>
                </a:solidFill>
                <a:latin typeface="+mj-ea"/>
                <a:ea typeface="+mj-ea"/>
              </a:rPr>
              <a:t>⑥ 상태 표시줄 </a:t>
            </a:r>
          </a:p>
        </p:txBody>
      </p:sp>
      <p:sp>
        <p:nvSpPr>
          <p:cNvPr id="7" name="타원 6"/>
          <p:cNvSpPr/>
          <p:nvPr/>
        </p:nvSpPr>
        <p:spPr>
          <a:xfrm>
            <a:off x="2432720" y="1629470"/>
            <a:ext cx="288032" cy="287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타원 7"/>
          <p:cNvSpPr/>
          <p:nvPr/>
        </p:nvSpPr>
        <p:spPr>
          <a:xfrm>
            <a:off x="5879525" y="2094179"/>
            <a:ext cx="288032" cy="287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타원 8"/>
          <p:cNvSpPr/>
          <p:nvPr/>
        </p:nvSpPr>
        <p:spPr>
          <a:xfrm>
            <a:off x="2544001" y="3121335"/>
            <a:ext cx="288032" cy="287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타원 9"/>
          <p:cNvSpPr/>
          <p:nvPr/>
        </p:nvSpPr>
        <p:spPr>
          <a:xfrm>
            <a:off x="5210749" y="4221088"/>
            <a:ext cx="288032" cy="287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타원 10"/>
          <p:cNvSpPr/>
          <p:nvPr/>
        </p:nvSpPr>
        <p:spPr>
          <a:xfrm>
            <a:off x="2720752" y="4758504"/>
            <a:ext cx="288032" cy="287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2" name="타원 11"/>
          <p:cNvSpPr/>
          <p:nvPr/>
        </p:nvSpPr>
        <p:spPr>
          <a:xfrm>
            <a:off x="6465168" y="6175622"/>
            <a:ext cx="288032" cy="287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II-1. QGIS </a:t>
            </a:r>
            <a:r>
              <a:rPr lang="ko-KR" altLang="en-US" dirty="0"/>
              <a:t>둘러보기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90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1037167"/>
            <a:ext cx="3456384" cy="230425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728864" y="1037167"/>
            <a:ext cx="6048672" cy="525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Sanghee</a:t>
            </a:r>
            <a:r>
              <a:rPr 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Shin</a:t>
            </a:r>
          </a:p>
          <a:p>
            <a:pPr marL="508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- President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&amp; CEO, Gaia3D, Inc. </a:t>
            </a:r>
            <a:endParaRPr lang="en-US" sz="14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Noto Sans Korean Regular"/>
            </a:endParaRPr>
          </a:p>
          <a:p>
            <a:pPr marL="508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-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Board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of Directors, OSGeo Foundation</a:t>
            </a:r>
          </a:p>
          <a:p>
            <a:pPr marL="50800" defTabSz="939800" eaLnBrk="0" fontAlgn="b" hangingPunct="0">
              <a:spcBef>
                <a:spcPct val="3000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Noto Sans Korean Regular"/>
            </a:endParaRPr>
          </a:p>
          <a:p>
            <a:pPr marL="508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Institution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: </a:t>
            </a:r>
            <a:endParaRPr lang="en-US" sz="14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Noto Sans Korean Regular"/>
            </a:endParaRPr>
          </a:p>
          <a:p>
            <a:pPr marL="508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- Gaia3D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Inc</a:t>
            </a:r>
            <a:r>
              <a:rPr 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.</a:t>
            </a:r>
            <a:endParaRPr lang="en-US" sz="14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Noto Sans Korean Regular"/>
            </a:endParaRPr>
          </a:p>
          <a:p>
            <a:pPr marL="508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-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OSGeo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Foundation</a:t>
            </a:r>
          </a:p>
          <a:p>
            <a:pPr marL="50800" defTabSz="939800" eaLnBrk="0" fontAlgn="b" hangingPunct="0">
              <a:spcBef>
                <a:spcPct val="3000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Noto Sans Korean Regular"/>
            </a:endParaRPr>
          </a:p>
          <a:p>
            <a:pPr marL="508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Short Biography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:</a:t>
            </a: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 - </a:t>
            </a:r>
            <a:r>
              <a:rPr lang="en-US" altLang="ko-KR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Environmental GIS </a:t>
            </a:r>
            <a:r>
              <a:rPr lang="en-US" altLang="ko-KR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(Master Course),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Seoul National University, 1998</a:t>
            </a: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- MBA, KAIST(Korea Advanced Institute of Science &amp; Technology), 2011</a:t>
            </a: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- Representative of OSGeo Korean Chapter, 2008</a:t>
            </a: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- Charter Member of OSGeo Foundation, 2011</a:t>
            </a: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- Chair of KAOS-G(Korea Alliance of Open Source Geospatial), 2013</a:t>
            </a: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- Chair of International FOSS4G Conference, 2015</a:t>
            </a: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- Board of Directors, OSGeo Foundation,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2015</a:t>
            </a: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- Chair of Technical Advisory Group of UN Open GIS Initiative </a:t>
            </a:r>
            <a:endParaRPr lang="en-US" sz="14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Noto Sans Korean Regular"/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 </a:t>
            </a: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Interests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: Open Source </a:t>
            </a:r>
            <a:r>
              <a:rPr 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GIS, 3D GIS/BIM,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Environmental </a:t>
            </a:r>
            <a:r>
              <a:rPr lang="en-US" sz="1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GIS </a:t>
            </a:r>
            <a:r>
              <a:rPr lang="en-US" sz="1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oto Sans Korean Regular"/>
              </a:rPr>
              <a:t>&amp; 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II-1. QGIS </a:t>
            </a:r>
            <a:r>
              <a:rPr lang="ko-KR" altLang="en-US" dirty="0"/>
              <a:t>둘러보기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00" y="1463668"/>
            <a:ext cx="9102686" cy="498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99" y="2405796"/>
            <a:ext cx="2832256" cy="235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472" y="3523783"/>
            <a:ext cx="3421488" cy="259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8044980" y="5628702"/>
            <a:ext cx="1114983" cy="42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툴박스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188506" y="5059392"/>
            <a:ext cx="1114983" cy="42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모델러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692229" y="3835256"/>
            <a:ext cx="836237" cy="42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툴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70499" y="971436"/>
            <a:ext cx="907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화면구성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분석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레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임워크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42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II-1. QGIS </a:t>
            </a:r>
            <a:r>
              <a:rPr lang="ko-KR" altLang="en-US" dirty="0"/>
              <a:t>둘러보기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88504" y="1556792"/>
            <a:ext cx="7270750" cy="41957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ko-KR" altLang="en-US" sz="1800" dirty="0" smtClean="0"/>
              <a:t>지원 공간정보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벡터 데이터</a:t>
            </a:r>
            <a:r>
              <a:rPr lang="en-US" altLang="ko-KR" sz="1800" dirty="0" smtClean="0"/>
              <a:t>: Shape, DXF, SDTS, S-57, File GDB…</a:t>
            </a:r>
          </a:p>
          <a:p>
            <a:pPr lvl="1"/>
            <a:r>
              <a:rPr lang="ko-KR" altLang="en-US" sz="1800" dirty="0" err="1" smtClean="0"/>
              <a:t>래스터</a:t>
            </a:r>
            <a:r>
              <a:rPr lang="ko-KR" altLang="en-US" sz="1800" dirty="0" smtClean="0"/>
              <a:t> 데이터</a:t>
            </a:r>
            <a:r>
              <a:rPr lang="en-US" altLang="ko-KR" sz="1800" dirty="0" smtClean="0"/>
              <a:t>: Tiff. JPG, PNG, IMG, </a:t>
            </a:r>
            <a:r>
              <a:rPr lang="en-US" altLang="ko-KR" sz="1800" dirty="0" err="1" smtClean="0"/>
              <a:t>ArcGRID</a:t>
            </a:r>
            <a:r>
              <a:rPr lang="en-US" altLang="ko-KR" sz="1800" dirty="0" smtClean="0"/>
              <a:t>…</a:t>
            </a:r>
          </a:p>
          <a:p>
            <a:pPr lvl="1"/>
            <a:r>
              <a:rPr lang="en-US" altLang="ko-KR" sz="1800" dirty="0" err="1" smtClean="0"/>
              <a:t>GeoDB</a:t>
            </a:r>
            <a:r>
              <a:rPr lang="en-US" altLang="ko-KR" sz="1800" dirty="0" smtClean="0"/>
              <a:t>: Oracle Spatial, MS SQL Server, </a:t>
            </a:r>
            <a:r>
              <a:rPr lang="en-US" altLang="ko-KR" sz="1800" dirty="0" err="1" smtClean="0"/>
              <a:t>PostGIS</a:t>
            </a:r>
            <a:r>
              <a:rPr lang="en-US" altLang="ko-KR" sz="1800" dirty="0" smtClean="0"/>
              <a:t>…</a:t>
            </a:r>
          </a:p>
          <a:p>
            <a:pPr lvl="1"/>
            <a:r>
              <a:rPr lang="ko-KR" altLang="en-US" sz="1800" dirty="0" smtClean="0"/>
              <a:t>표준 웹 인터페이스</a:t>
            </a:r>
            <a:r>
              <a:rPr lang="en-US" altLang="ko-KR" sz="1800" dirty="0" smtClean="0"/>
              <a:t>: WMS, WFS, WMTS, WCS…</a:t>
            </a:r>
          </a:p>
          <a:p>
            <a:r>
              <a:rPr lang="ko-KR" altLang="en-US" sz="1800" dirty="0" smtClean="0"/>
              <a:t>특징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엄청나게 다양한 파일 포맷을 지원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모든 표준좌표계와 사용자 </a:t>
            </a:r>
            <a:r>
              <a:rPr lang="ko-KR" altLang="en-US" sz="1800" dirty="0" err="1" smtClean="0"/>
              <a:t>좌표계</a:t>
            </a:r>
            <a:r>
              <a:rPr lang="ko-KR" altLang="en-US" sz="1800" dirty="0" smtClean="0"/>
              <a:t> 지원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대용량 자료도 빠르게 볼 수 있음</a:t>
            </a:r>
            <a:endParaRPr lang="en-US" altLang="ko-KR" sz="1800" dirty="0" smtClean="0"/>
          </a:p>
          <a:p>
            <a:r>
              <a:rPr lang="ko-KR" altLang="en-US" sz="1800" dirty="0" smtClean="0"/>
              <a:t>비교</a:t>
            </a:r>
            <a:endParaRPr lang="en-US" altLang="ko-KR" sz="1800" dirty="0" smtClean="0"/>
          </a:p>
          <a:p>
            <a:pPr lvl="1"/>
            <a:r>
              <a:rPr lang="ko-KR" altLang="en-US" sz="1800" dirty="0" err="1" smtClean="0"/>
              <a:t>기능측면</a:t>
            </a:r>
            <a:r>
              <a:rPr lang="en-US" altLang="ko-KR" sz="1800" dirty="0" smtClean="0"/>
              <a:t>: QGIS = ArcMap</a:t>
            </a:r>
          </a:p>
          <a:p>
            <a:pPr lvl="1"/>
            <a:r>
              <a:rPr lang="ko-KR" altLang="en-US" sz="1800" dirty="0" err="1" smtClean="0"/>
              <a:t>편의성측면</a:t>
            </a:r>
            <a:r>
              <a:rPr lang="en-US" altLang="ko-KR" sz="1800" dirty="0" smtClean="0"/>
              <a:t>: QGIS &lt; ArcMap</a:t>
            </a:r>
          </a:p>
          <a:p>
            <a:pPr lvl="1"/>
            <a:r>
              <a:rPr lang="ko-KR" altLang="en-US" sz="1800" dirty="0" err="1" smtClean="0"/>
              <a:t>포맷지원</a:t>
            </a:r>
            <a:r>
              <a:rPr lang="en-US" altLang="ko-KR" sz="1800" dirty="0" smtClean="0"/>
              <a:t>: QGIS &gt;&gt; ArcMap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254" y="1422068"/>
            <a:ext cx="3361731" cy="2345515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94" y="3861048"/>
            <a:ext cx="3385600" cy="221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81001" y="1052736"/>
            <a:ext cx="907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공간정보 보기 기능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28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II-1. QGIS </a:t>
            </a:r>
            <a:r>
              <a:rPr lang="ko-KR" altLang="en-US" dirty="0"/>
              <a:t>둘러보기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88504" y="1531094"/>
            <a:ext cx="7270750" cy="41957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ko-KR" altLang="en-US" sz="1800" dirty="0" smtClean="0"/>
              <a:t>데이터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상세조회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벡터 데이터 </a:t>
            </a:r>
            <a:r>
              <a:rPr lang="ko-KR" altLang="en-US" sz="1800" dirty="0" err="1" smtClean="0"/>
              <a:t>속성조회</a:t>
            </a:r>
            <a:endParaRPr lang="en-US" altLang="ko-KR" sz="1800" dirty="0"/>
          </a:p>
          <a:p>
            <a:pPr lvl="1"/>
            <a:r>
              <a:rPr lang="ko-KR" altLang="en-US" sz="1800" dirty="0" err="1" smtClean="0"/>
              <a:t>래스터</a:t>
            </a:r>
            <a:r>
              <a:rPr lang="ko-KR" altLang="en-US" sz="1800" dirty="0" smtClean="0"/>
              <a:t> 데이터 다중 채널 </a:t>
            </a:r>
            <a:r>
              <a:rPr lang="ko-KR" altLang="en-US" sz="1800" dirty="0" err="1" smtClean="0"/>
              <a:t>값조회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계산식 및 </a:t>
            </a:r>
            <a:r>
              <a:rPr lang="en-US" altLang="ko-KR" sz="1800" dirty="0" smtClean="0"/>
              <a:t>SQL</a:t>
            </a:r>
            <a:r>
              <a:rPr lang="ko-KR" altLang="en-US" sz="1800" dirty="0" smtClean="0"/>
              <a:t>을 이용한 </a:t>
            </a:r>
            <a:r>
              <a:rPr lang="ko-KR" altLang="en-US" sz="1800" dirty="0" err="1" smtClean="0"/>
              <a:t>공간자료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필터링</a:t>
            </a:r>
            <a:endParaRPr lang="en-US" altLang="ko-KR" sz="1800" dirty="0" smtClean="0"/>
          </a:p>
          <a:p>
            <a:pPr marL="190500" lvl="1" indent="0">
              <a:buNone/>
            </a:pPr>
            <a:endParaRPr lang="en-US" altLang="ko-KR" sz="1800" dirty="0" smtClean="0"/>
          </a:p>
          <a:p>
            <a:r>
              <a:rPr lang="ko-KR" altLang="en-US" sz="1800" dirty="0" smtClean="0"/>
              <a:t>특징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기본적인 </a:t>
            </a:r>
            <a:r>
              <a:rPr lang="ko-KR" altLang="en-US" sz="1800" dirty="0" err="1" smtClean="0"/>
              <a:t>속성기능</a:t>
            </a:r>
            <a:r>
              <a:rPr lang="ko-KR" altLang="en-US" sz="1800" dirty="0" smtClean="0"/>
              <a:t> 다 됨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찾기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바꾸기 편의성 떨어짐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계산식을 통한 기능은 </a:t>
            </a:r>
            <a:r>
              <a:rPr lang="ko-KR" altLang="en-US" sz="1800" dirty="0" smtClean="0"/>
              <a:t>뛰어남</a:t>
            </a:r>
            <a:endParaRPr lang="en-US" altLang="ko-KR" sz="1800" dirty="0" smtClean="0"/>
          </a:p>
          <a:p>
            <a:pPr marL="190500" lvl="1" indent="0">
              <a:buNone/>
            </a:pPr>
            <a:endParaRPr lang="en-US" altLang="ko-KR" sz="1800" dirty="0" smtClean="0"/>
          </a:p>
          <a:p>
            <a:r>
              <a:rPr lang="ko-KR" altLang="en-US" sz="1800" dirty="0"/>
              <a:t>비교</a:t>
            </a:r>
            <a:endParaRPr lang="en-US" altLang="ko-KR" sz="1800" dirty="0"/>
          </a:p>
          <a:p>
            <a:pPr lvl="1"/>
            <a:r>
              <a:rPr lang="ko-KR" altLang="en-US" sz="1800" dirty="0" err="1"/>
              <a:t>기능측면</a:t>
            </a:r>
            <a:r>
              <a:rPr lang="en-US" altLang="ko-KR" sz="1800" dirty="0"/>
              <a:t>: QGIS </a:t>
            </a:r>
            <a:r>
              <a:rPr lang="en-US" altLang="ko-KR" sz="1800" dirty="0" smtClean="0"/>
              <a:t>&lt; ArcMap</a:t>
            </a:r>
            <a:endParaRPr lang="en-US" altLang="ko-KR" sz="1800" dirty="0"/>
          </a:p>
          <a:p>
            <a:pPr lvl="1"/>
            <a:r>
              <a:rPr lang="ko-KR" altLang="en-US" sz="1800" dirty="0" err="1"/>
              <a:t>성능측면</a:t>
            </a:r>
            <a:r>
              <a:rPr lang="en-US" altLang="ko-KR" sz="1800" dirty="0"/>
              <a:t>: QGIS </a:t>
            </a:r>
            <a:r>
              <a:rPr lang="en-US" altLang="ko-KR" sz="1800" dirty="0" smtClean="0"/>
              <a:t>&gt;= </a:t>
            </a:r>
            <a:r>
              <a:rPr lang="en-US" altLang="ko-KR" sz="1800" dirty="0" smtClean="0"/>
              <a:t>ArcMap</a:t>
            </a:r>
            <a:endParaRPr lang="en-US" altLang="ko-KR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008" y="1035550"/>
            <a:ext cx="3741426" cy="2177427"/>
          </a:xfrm>
          <a:prstGeom prst="rect">
            <a:avLst/>
          </a:prstGeom>
        </p:spPr>
      </p:pic>
      <p:pic>
        <p:nvPicPr>
          <p:cNvPr id="2050" name="Picture 2" descr="Ca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86" y="3212977"/>
            <a:ext cx="4894332" cy="32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81001" y="1052736"/>
            <a:ext cx="907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상세조회 기능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62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II-1. QGIS </a:t>
            </a:r>
            <a:r>
              <a:rPr lang="ko-KR" altLang="en-US" dirty="0"/>
              <a:t>둘러보기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88504" y="1556792"/>
            <a:ext cx="7270750" cy="41957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ko-KR" altLang="en-US" sz="1800" dirty="0" smtClean="0"/>
              <a:t>가시화 방법</a:t>
            </a:r>
            <a:endParaRPr lang="en-US" altLang="ko-KR" sz="1800" dirty="0" smtClean="0"/>
          </a:p>
          <a:p>
            <a:pPr lvl="1"/>
            <a:r>
              <a:rPr lang="ko-KR" altLang="en-US" sz="1800" dirty="0" err="1" smtClean="0"/>
              <a:t>채움색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채움패턴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선색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선두께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선패턴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아이콘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텍스트 크기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배치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폰트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꾸밈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값의 범위에 따른 </a:t>
            </a:r>
            <a:r>
              <a:rPr lang="ko-KR" altLang="en-US" sz="1800" dirty="0" err="1" smtClean="0"/>
              <a:t>표현구분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값의 </a:t>
            </a:r>
            <a:r>
              <a:rPr lang="ko-KR" altLang="en-US" sz="1800" dirty="0" err="1" smtClean="0"/>
              <a:t>구분값에</a:t>
            </a:r>
            <a:r>
              <a:rPr lang="ko-KR" altLang="en-US" sz="1800" dirty="0" smtClean="0"/>
              <a:t> 따른 </a:t>
            </a:r>
            <a:r>
              <a:rPr lang="ko-KR" altLang="en-US" sz="1800" dirty="0" err="1" smtClean="0"/>
              <a:t>표현구분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레이어 겹침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투명도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특수효과</a:t>
            </a:r>
            <a:endParaRPr lang="en-US" altLang="ko-KR" sz="1800" dirty="0" smtClean="0"/>
          </a:p>
          <a:p>
            <a:r>
              <a:rPr lang="ko-KR" altLang="en-US" sz="1800" dirty="0" smtClean="0"/>
              <a:t>특징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다양한 </a:t>
            </a:r>
            <a:r>
              <a:rPr lang="ko-KR" altLang="en-US" sz="1800" dirty="0" err="1" smtClean="0"/>
              <a:t>자료표현</a:t>
            </a:r>
            <a:r>
              <a:rPr lang="ko-KR" altLang="en-US" sz="1800" dirty="0" smtClean="0"/>
              <a:t> 가능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계산식으로 </a:t>
            </a:r>
            <a:r>
              <a:rPr lang="ko-KR" altLang="en-US" sz="1800" dirty="0" err="1" smtClean="0"/>
              <a:t>표현제어</a:t>
            </a:r>
            <a:r>
              <a:rPr lang="ko-KR" altLang="en-US" sz="1800" dirty="0" smtClean="0"/>
              <a:t> </a:t>
            </a:r>
            <a:r>
              <a:rPr lang="ko-KR" altLang="en-US" sz="1800" dirty="0" smtClean="0"/>
              <a:t>가능</a:t>
            </a:r>
            <a:endParaRPr lang="en-US" altLang="ko-KR" sz="1800" dirty="0" smtClean="0"/>
          </a:p>
          <a:p>
            <a:r>
              <a:rPr lang="ko-KR" altLang="en-US" sz="1800" dirty="0" smtClean="0"/>
              <a:t>비교</a:t>
            </a:r>
            <a:endParaRPr lang="en-US" altLang="ko-KR" sz="1800" dirty="0" smtClean="0"/>
          </a:p>
          <a:p>
            <a:pPr lvl="1"/>
            <a:r>
              <a:rPr lang="ko-KR" altLang="en-US" sz="1800" dirty="0" err="1" smtClean="0"/>
              <a:t>기능측면</a:t>
            </a:r>
            <a:r>
              <a:rPr lang="en-US" altLang="ko-KR" sz="1800" dirty="0" smtClean="0"/>
              <a:t>: QGIS = ArcMap</a:t>
            </a:r>
          </a:p>
          <a:p>
            <a:pPr lvl="1"/>
            <a:r>
              <a:rPr lang="ko-KR" altLang="en-US" sz="1800" dirty="0" err="1" smtClean="0"/>
              <a:t>편의성측면</a:t>
            </a:r>
            <a:r>
              <a:rPr lang="en-US" altLang="ko-KR" sz="1800" dirty="0" smtClean="0"/>
              <a:t>: QGIS &lt; ArcMap</a:t>
            </a:r>
            <a:endParaRPr lang="ko-KR" altLang="en-US" sz="1800" dirty="0"/>
          </a:p>
        </p:txBody>
      </p:sp>
      <p:grpSp>
        <p:nvGrpSpPr>
          <p:cNvPr id="7" name="그룹 6"/>
          <p:cNvGrpSpPr/>
          <p:nvPr/>
        </p:nvGrpSpPr>
        <p:grpSpPr>
          <a:xfrm>
            <a:off x="5952066" y="2862826"/>
            <a:ext cx="3762730" cy="3517654"/>
            <a:chOff x="5494215" y="2618986"/>
            <a:chExt cx="2857500" cy="2893999"/>
          </a:xfrm>
        </p:grpSpPr>
        <p:pic>
          <p:nvPicPr>
            <p:cNvPr id="1032" name="Picture 8" descr="http://farm1.staticflickr.com/556/19555105112_df59273576_q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215" y="2618986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farm1.staticflickr.com/560/19131325429_0f1fa99c12_q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965" y="2618986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farm9.staticflickr.com/8736/16922238896_831a18b842_q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215" y="4084235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farm8.staticflickr.com/7564/15821069400_83a317ff7e_q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965" y="4074696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0" name="Picture 16" descr="Cap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06" y="1137921"/>
            <a:ext cx="3149095" cy="16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81001" y="1052736"/>
            <a:ext cx="907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자료 가시화 기능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93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II-1. QGIS </a:t>
            </a:r>
            <a:r>
              <a:rPr lang="ko-KR" altLang="en-US" dirty="0"/>
              <a:t>둘러보기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1305032"/>
            <a:ext cx="3598862" cy="2349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3739251"/>
            <a:ext cx="3599885" cy="2352040"/>
          </a:xfrm>
          <a:prstGeom prst="rect">
            <a:avLst/>
          </a:prstGeo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560512" y="1556792"/>
            <a:ext cx="7270959" cy="4195481"/>
          </a:xfrm>
          <a:prstGeom prst="rect">
            <a:avLst/>
          </a:prstGeom>
        </p:spPr>
        <p:txBody>
          <a:bodyPr>
            <a:noAutofit/>
          </a:bodyPr>
          <a:lstStyle>
            <a:lvl1pPr marL="165100" indent="-114300" defTabSz="939800" eaLnBrk="0" fontAlgn="b" hangingPunct="0">
              <a:spcBef>
                <a:spcPct val="30000"/>
              </a:spcBef>
              <a:buFont typeface="Wingdings" charset="2"/>
              <a:buChar char="§"/>
              <a:defRPr lang="ko-KR" altLang="en-US" sz="1800" dirty="0">
                <a:solidFill>
                  <a:srgbClr val="000000"/>
                </a:solidFill>
                <a:latin typeface="+mn-lt"/>
                <a:ea typeface="+mn-ea"/>
                <a:cs typeface="맑은 고딕" pitchFamily="50" charset="-128"/>
              </a:defRPr>
            </a:lvl1pPr>
            <a:lvl2pPr marL="342900" lvl="1" indent="-152400" defTabSz="939800" eaLnBrk="0" fontAlgn="b" hangingPunct="0">
              <a:spcBef>
                <a:spcPct val="30000"/>
              </a:spcBef>
              <a:buFont typeface="Arial" charset="0"/>
              <a:buChar char="–"/>
              <a:defRPr lang="ko-KR" altLang="en-US" sz="1600" dirty="0">
                <a:solidFill>
                  <a:srgbClr val="000000"/>
                </a:solidFill>
                <a:latin typeface="+mn-lt"/>
                <a:ea typeface="+mn-ea"/>
                <a:cs typeface="맑은 고딕" pitchFamily="50" charset="-128"/>
              </a:defRPr>
            </a:lvl2pPr>
            <a:lvl3pPr marL="533400" indent="-114300" defTabSz="939800" eaLnBrk="0" fontAlgn="b" hangingPunct="0">
              <a:spcBef>
                <a:spcPct val="30000"/>
              </a:spcBef>
              <a:buFont typeface="Arial" charset="0"/>
              <a:buChar char="•"/>
              <a:defRPr lang="ko-KR" altLang="en-US" sz="1400" dirty="0">
                <a:solidFill>
                  <a:srgbClr val="000000"/>
                </a:solidFill>
                <a:latin typeface="+mn-lt"/>
                <a:ea typeface="+mn-ea"/>
                <a:cs typeface="맑은 고딕" pitchFamily="50" charset="-128"/>
              </a:defRPr>
            </a:lvl3pPr>
            <a:lvl4pPr marL="736600" indent="-152400" defTabSz="939800" eaLnBrk="0" fontAlgn="b" hangingPunct="0">
              <a:spcBef>
                <a:spcPct val="30000"/>
              </a:spcBef>
              <a:buFont typeface="Arial" charset="0"/>
              <a:buChar char="–"/>
              <a:defRPr lang="ko-KR" altLang="en-US" sz="1400" dirty="0">
                <a:solidFill>
                  <a:srgbClr val="000000"/>
                </a:solidFill>
                <a:latin typeface="+mn-lt"/>
                <a:ea typeface="+mn-ea"/>
                <a:cs typeface="맑은 고딕" pitchFamily="50" charset="-128"/>
              </a:defRPr>
            </a:lvl4pPr>
            <a:lvl5pPr marL="901700" indent="-127000" defTabSz="939800" eaLnBrk="0" fontAlgn="b" hangingPunct="0">
              <a:spcBef>
                <a:spcPct val="30000"/>
              </a:spcBef>
              <a:buFont typeface="Arial" charset="0"/>
              <a:buChar char="»"/>
              <a:defRPr lang="ko-KR" altLang="en-US" sz="1400" dirty="0">
                <a:solidFill>
                  <a:srgbClr val="000000"/>
                </a:solidFill>
                <a:latin typeface="+mn-lt"/>
                <a:ea typeface="+mn-ea"/>
                <a:cs typeface="맑은 고딕" pitchFamily="50" charset="-128"/>
              </a:defRPr>
            </a:lvl5pPr>
            <a:lvl6pPr marL="2514600" indent="-228600" defTabSz="914400" latinLnBrk="1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 defTabSz="914400" latinLnBrk="1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 defTabSz="914400" latinLnBrk="1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 defTabSz="914400" latinLnBrk="1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err="1"/>
              <a:t>지도제작용</a:t>
            </a:r>
            <a:r>
              <a:rPr lang="ko-KR" altLang="en-US" sz="2000" dirty="0"/>
              <a:t> 기능</a:t>
            </a:r>
            <a:endParaRPr lang="en-US" altLang="ko-KR" sz="2000" dirty="0"/>
          </a:p>
          <a:p>
            <a:pPr lvl="1"/>
            <a:r>
              <a:rPr lang="ko-KR" altLang="en-US" sz="1800" dirty="0"/>
              <a:t>지도 배치</a:t>
            </a:r>
            <a:r>
              <a:rPr lang="en-US" altLang="ko-KR" sz="1800" dirty="0"/>
              <a:t>, </a:t>
            </a:r>
            <a:r>
              <a:rPr lang="ko-KR" altLang="en-US" sz="1800" dirty="0"/>
              <a:t>조건에 따른 표현</a:t>
            </a:r>
            <a:endParaRPr lang="en-US" altLang="ko-KR" sz="1800" dirty="0"/>
          </a:p>
          <a:p>
            <a:pPr lvl="1"/>
            <a:r>
              <a:rPr lang="ko-KR" altLang="en-US" sz="1800" dirty="0"/>
              <a:t>제목 및 주석 표시</a:t>
            </a:r>
            <a:endParaRPr lang="en-US" altLang="ko-KR" sz="1800" dirty="0"/>
          </a:p>
          <a:p>
            <a:pPr lvl="1"/>
            <a:r>
              <a:rPr lang="ko-KR" altLang="en-US" sz="1800" dirty="0"/>
              <a:t>범례</a:t>
            </a:r>
            <a:r>
              <a:rPr lang="en-US" altLang="ko-KR" sz="1800" dirty="0"/>
              <a:t>, </a:t>
            </a:r>
            <a:r>
              <a:rPr lang="ko-KR" altLang="en-US" sz="1800" dirty="0"/>
              <a:t>방위</a:t>
            </a:r>
            <a:r>
              <a:rPr lang="en-US" altLang="ko-KR" sz="1800" dirty="0"/>
              <a:t>, </a:t>
            </a:r>
            <a:r>
              <a:rPr lang="ko-KR" altLang="en-US" sz="1800" dirty="0"/>
              <a:t>축척 표시</a:t>
            </a:r>
            <a:endParaRPr lang="en-US" altLang="ko-KR" sz="1800" dirty="0"/>
          </a:p>
          <a:p>
            <a:pPr lvl="1"/>
            <a:r>
              <a:rPr lang="ko-KR" altLang="en-US" sz="1800" dirty="0"/>
              <a:t>기타 장식 </a:t>
            </a:r>
            <a:r>
              <a:rPr lang="ko-KR" altLang="en-US" sz="1800" dirty="0" smtClean="0"/>
              <a:t>삽입</a:t>
            </a:r>
            <a:endParaRPr lang="en-US" altLang="ko-KR" sz="1800" dirty="0" smtClean="0"/>
          </a:p>
          <a:p>
            <a:pPr marL="190500" lvl="1" indent="0">
              <a:buNone/>
            </a:pPr>
            <a:endParaRPr lang="en-US" altLang="ko-KR" sz="1800" dirty="0"/>
          </a:p>
          <a:p>
            <a:r>
              <a:rPr lang="ko-KR" altLang="en-US" sz="2000" dirty="0"/>
              <a:t>특징</a:t>
            </a:r>
            <a:endParaRPr lang="en-US" altLang="ko-KR" sz="2000" dirty="0"/>
          </a:p>
          <a:p>
            <a:pPr lvl="1"/>
            <a:r>
              <a:rPr lang="ko-KR" altLang="en-US" sz="1800" dirty="0"/>
              <a:t>기본적인 기능은 다 됨</a:t>
            </a:r>
            <a:endParaRPr lang="en-US" altLang="ko-KR" sz="1800" dirty="0"/>
          </a:p>
          <a:p>
            <a:pPr lvl="1"/>
            <a:r>
              <a:rPr lang="ko-KR" altLang="en-US" sz="1800" dirty="0" err="1"/>
              <a:t>고급기능과</a:t>
            </a:r>
            <a:r>
              <a:rPr lang="ko-KR" altLang="en-US" sz="1800" dirty="0"/>
              <a:t> 편리성은 </a:t>
            </a:r>
            <a:r>
              <a:rPr lang="ko-KR" altLang="en-US" sz="1800" dirty="0" smtClean="0"/>
              <a:t>아쉬움</a:t>
            </a:r>
            <a:endParaRPr lang="en-US" altLang="ko-KR" sz="1800" dirty="0" smtClean="0"/>
          </a:p>
          <a:p>
            <a:pPr lvl="1"/>
            <a:endParaRPr lang="en-US" altLang="ko-KR" sz="1800" dirty="0"/>
          </a:p>
          <a:p>
            <a:r>
              <a:rPr lang="ko-KR" altLang="en-US" sz="2000" dirty="0"/>
              <a:t>비교</a:t>
            </a:r>
            <a:endParaRPr lang="en-US" altLang="ko-KR" sz="2000" dirty="0"/>
          </a:p>
          <a:p>
            <a:pPr lvl="1"/>
            <a:r>
              <a:rPr lang="ko-KR" altLang="en-US" sz="1800" dirty="0" err="1"/>
              <a:t>기능측면</a:t>
            </a:r>
            <a:r>
              <a:rPr lang="en-US" altLang="ko-KR" sz="1800" dirty="0"/>
              <a:t>: QGIS </a:t>
            </a:r>
            <a:r>
              <a:rPr lang="en-US" altLang="ko-KR" sz="1800" dirty="0" smtClean="0"/>
              <a:t>= </a:t>
            </a:r>
            <a:r>
              <a:rPr lang="en-US" altLang="ko-KR" sz="1800" dirty="0"/>
              <a:t>ArcMap</a:t>
            </a:r>
          </a:p>
          <a:p>
            <a:pPr lvl="1"/>
            <a:r>
              <a:rPr lang="ko-KR" altLang="en-US" sz="1800" dirty="0" err="1"/>
              <a:t>편리성측면</a:t>
            </a:r>
            <a:r>
              <a:rPr lang="en-US" altLang="ko-KR" sz="1800" dirty="0"/>
              <a:t>: QGIS &lt;&lt; ArcMap</a:t>
            </a:r>
            <a:endParaRPr lang="ko-KR" altLang="en-US" sz="1800" dirty="0"/>
          </a:p>
        </p:txBody>
      </p:sp>
      <p:sp>
        <p:nvSpPr>
          <p:cNvPr id="7" name="직사각형 6"/>
          <p:cNvSpPr/>
          <p:nvPr/>
        </p:nvSpPr>
        <p:spPr>
          <a:xfrm>
            <a:off x="381001" y="1052736"/>
            <a:ext cx="907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지도제작 기능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II-1. QGIS </a:t>
            </a:r>
            <a:r>
              <a:rPr lang="ko-KR" altLang="en-US" dirty="0"/>
              <a:t>둘러보기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88504" y="1556792"/>
            <a:ext cx="7270750" cy="48418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ko-KR" altLang="en-US" sz="1800" dirty="0" smtClean="0"/>
              <a:t>기본 </a:t>
            </a:r>
            <a:r>
              <a:rPr lang="ko-KR" altLang="en-US" sz="1800" dirty="0" err="1" smtClean="0"/>
              <a:t>분석기능</a:t>
            </a:r>
            <a:endParaRPr lang="en-US" altLang="ko-KR" sz="1800" dirty="0" smtClean="0"/>
          </a:p>
          <a:p>
            <a:pPr lvl="1"/>
            <a:r>
              <a:rPr lang="ko-KR" altLang="en-US" sz="1600" dirty="0" err="1" smtClean="0"/>
              <a:t>벡터연산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래스터연산</a:t>
            </a:r>
            <a:endParaRPr lang="en-US" altLang="ko-KR" sz="1600" dirty="0" smtClean="0"/>
          </a:p>
          <a:p>
            <a:pPr lvl="1"/>
            <a:r>
              <a:rPr lang="ko-KR" altLang="en-US" sz="1600" dirty="0" err="1" smtClean="0"/>
              <a:t>공간통계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지형분석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보간</a:t>
            </a:r>
            <a:endParaRPr lang="en-US" altLang="ko-KR" sz="1600" dirty="0" smtClean="0"/>
          </a:p>
          <a:p>
            <a:pPr lvl="1"/>
            <a:r>
              <a:rPr lang="ko-KR" altLang="en-US" sz="1600" dirty="0" err="1" smtClean="0"/>
              <a:t>모델러를</a:t>
            </a:r>
            <a:r>
              <a:rPr lang="ko-KR" altLang="en-US" sz="1600" dirty="0" smtClean="0"/>
              <a:t> 통한 분석 구조화</a:t>
            </a:r>
            <a:endParaRPr lang="en-US" altLang="ko-KR" sz="1600" dirty="0" smtClean="0"/>
          </a:p>
          <a:p>
            <a:r>
              <a:rPr lang="ko-KR" altLang="en-US" sz="1800" dirty="0" smtClean="0"/>
              <a:t>외부 프로그램 확장</a:t>
            </a:r>
            <a:endParaRPr lang="en-US" altLang="ko-KR" sz="1800" dirty="0" smtClean="0"/>
          </a:p>
          <a:p>
            <a:pPr lvl="1"/>
            <a:r>
              <a:rPr lang="en-US" altLang="ko-KR" sz="1600" dirty="0" smtClean="0"/>
              <a:t>GRASS: </a:t>
            </a:r>
            <a:r>
              <a:rPr lang="ko-KR" altLang="en-US" sz="1600" dirty="0" smtClean="0"/>
              <a:t>미공병대에서 시작한 역사 깊은 </a:t>
            </a:r>
            <a:r>
              <a:rPr lang="ko-KR" altLang="en-US" sz="1600" dirty="0" err="1" smtClean="0"/>
              <a:t>공간분석툴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R: </a:t>
            </a:r>
            <a:r>
              <a:rPr lang="ko-KR" altLang="en-US" sz="1600" dirty="0" smtClean="0"/>
              <a:t>강력한 </a:t>
            </a:r>
            <a:r>
              <a:rPr lang="ko-KR" altLang="en-US" sz="1600" dirty="0" err="1" smtClean="0"/>
              <a:t>통계분석용</a:t>
            </a:r>
            <a:r>
              <a:rPr lang="ko-KR" altLang="en-US" sz="1600" dirty="0" smtClean="0"/>
              <a:t> 툴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GDAL/OGR: C</a:t>
            </a:r>
            <a:r>
              <a:rPr lang="ko-KR" altLang="en-US" sz="1600" dirty="0" smtClean="0"/>
              <a:t>기반 표준 </a:t>
            </a:r>
            <a:r>
              <a:rPr lang="ko-KR" altLang="en-US" sz="1600" dirty="0" err="1" smtClean="0"/>
              <a:t>공간분석</a:t>
            </a:r>
            <a:r>
              <a:rPr lang="ko-KR" altLang="en-US" sz="1600" dirty="0" smtClean="0"/>
              <a:t> 라이브러리</a:t>
            </a:r>
            <a:endParaRPr lang="en-US" altLang="ko-KR" sz="1600" dirty="0" smtClean="0"/>
          </a:p>
          <a:p>
            <a:pPr lvl="1"/>
            <a:r>
              <a:rPr lang="en-US" altLang="ko-KR" sz="1600" dirty="0" err="1" smtClean="0"/>
              <a:t>Orfeo</a:t>
            </a:r>
            <a:r>
              <a:rPr lang="en-US" altLang="ko-KR" sz="1600" dirty="0" smtClean="0"/>
              <a:t> Toolbox: </a:t>
            </a:r>
            <a:r>
              <a:rPr lang="ko-KR" altLang="en-US" sz="1600" dirty="0" err="1" smtClean="0"/>
              <a:t>영상분석</a:t>
            </a:r>
            <a:r>
              <a:rPr lang="ko-KR" altLang="en-US" sz="1600" dirty="0" smtClean="0"/>
              <a:t> 툴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SAGA: </a:t>
            </a:r>
            <a:r>
              <a:rPr lang="ko-KR" altLang="en-US" sz="1600" dirty="0" smtClean="0"/>
              <a:t>다양하고 강력한 </a:t>
            </a:r>
            <a:r>
              <a:rPr lang="ko-KR" altLang="en-US" sz="1600" dirty="0" err="1" smtClean="0"/>
              <a:t>공간분석</a:t>
            </a:r>
            <a:r>
              <a:rPr lang="ko-KR" altLang="en-US" sz="1600" dirty="0" smtClean="0"/>
              <a:t> 툴</a:t>
            </a:r>
            <a:endParaRPr lang="en-US" altLang="ko-KR" sz="1600" dirty="0" smtClean="0"/>
          </a:p>
          <a:p>
            <a:pPr lvl="1"/>
            <a:r>
              <a:rPr lang="en-US" altLang="ko-KR" sz="1600" dirty="0" err="1" smtClean="0"/>
              <a:t>TauDEM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수문분석</a:t>
            </a:r>
            <a:r>
              <a:rPr lang="ko-KR" altLang="en-US" sz="1600" dirty="0" smtClean="0"/>
              <a:t> 툴</a:t>
            </a:r>
            <a:endParaRPr lang="en-US" altLang="ko-KR" sz="1600" dirty="0" smtClean="0"/>
          </a:p>
          <a:p>
            <a:pPr lvl="1"/>
            <a:r>
              <a:rPr lang="en-US" altLang="ko-KR" sz="1600" dirty="0" err="1" smtClean="0"/>
              <a:t>LAStools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포인트 </a:t>
            </a:r>
            <a:r>
              <a:rPr lang="ko-KR" altLang="en-US" sz="1600" dirty="0" err="1" smtClean="0"/>
              <a:t>클라우드</a:t>
            </a:r>
            <a:r>
              <a:rPr lang="ko-KR" altLang="en-US" sz="1600" dirty="0" smtClean="0"/>
              <a:t> 툴</a:t>
            </a:r>
            <a:endParaRPr lang="en-US" altLang="ko-KR" sz="1600" dirty="0" smtClean="0"/>
          </a:p>
          <a:p>
            <a:r>
              <a:rPr lang="ko-KR" altLang="en-US" sz="1800" dirty="0" smtClean="0"/>
              <a:t>비교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다양성</a:t>
            </a:r>
            <a:r>
              <a:rPr lang="en-US" altLang="ko-KR" sz="1600" dirty="0" smtClean="0"/>
              <a:t>: QGIS  &lt;  ArcMap</a:t>
            </a:r>
          </a:p>
          <a:p>
            <a:pPr lvl="1"/>
            <a:r>
              <a:rPr lang="ko-KR" altLang="en-US" sz="1600" dirty="0" smtClean="0"/>
              <a:t>신뢰성</a:t>
            </a:r>
            <a:r>
              <a:rPr lang="en-US" altLang="ko-KR" sz="1600" dirty="0" smtClean="0"/>
              <a:t>: QGIS &lt;&lt; ArcMap</a:t>
            </a:r>
            <a:endParaRPr lang="ko-KR" altLang="en-US" sz="1600" dirty="0"/>
          </a:p>
        </p:txBody>
      </p:sp>
      <p:grpSp>
        <p:nvGrpSpPr>
          <p:cNvPr id="4" name="그룹 3"/>
          <p:cNvGrpSpPr/>
          <p:nvPr/>
        </p:nvGrpSpPr>
        <p:grpSpPr>
          <a:xfrm>
            <a:off x="5745088" y="965462"/>
            <a:ext cx="3985085" cy="4209600"/>
            <a:chOff x="6431208" y="1690238"/>
            <a:chExt cx="3298965" cy="3484824"/>
          </a:xfrm>
        </p:grpSpPr>
        <p:pic>
          <p:nvPicPr>
            <p:cNvPr id="5124" name="Picture 4" descr="http://2rct3i2488gxf9jvb1lqhek9-wpengine.netdna-ssl.com/wp-content/uploads/2015/07/QGis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319" y="2537412"/>
              <a:ext cx="2593266" cy="263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s://www.r-project.org/R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59" y="1966043"/>
              <a:ext cx="1084885" cy="776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http://www.processamentodigital.com.br/wp-content/uploads/2010/04/GRASS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r="29874"/>
            <a:stretch/>
          </p:blipFill>
          <p:spPr bwMode="auto">
            <a:xfrm>
              <a:off x="6431208" y="1901775"/>
              <a:ext cx="853498" cy="9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https://upload.wikimedia.org/wikipedia/commons/thumb/d/df/GDALLogoColor.svg/2000px-GDALLogoColor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0437" y="1690238"/>
              <a:ext cx="1059736" cy="1080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4" name="Picture 14" descr="https://camo.githubusercontent.com/7eaf554c72d5cfc8fdefe869e2bfa8518055a3bd/68747470733a2f2f6769742e6f7266656f2d746f6f6c626f782e6f72672f6f74622e6769742f626c6f625f706c61696e2f484541443a2f5574696c69746965732f446f787967656e2f6c6f676f566563746f7269656c2e706e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808" y="4761256"/>
            <a:ext cx="1547813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://gisgeography.com/wp-content/uploads/2016/01/saga-gis-logo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75" y="4889129"/>
            <a:ext cx="2471126" cy="102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ttp://3.bp.blogspot.com/-ivkPu_mhDmA/VWeSdrdFZKI/AAAAAAAAVhI/AApz0UbwE3M/s1600/cap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t="43513" r="23606" b="36670"/>
          <a:stretch/>
        </p:blipFill>
        <p:spPr bwMode="auto">
          <a:xfrm>
            <a:off x="5465620" y="6054656"/>
            <a:ext cx="2613398" cy="4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http://www.lastools.com/Media/LAStoolsLogo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317" y="5941063"/>
            <a:ext cx="1338999" cy="56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381001" y="1052736"/>
            <a:ext cx="907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공간정보 분석기능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59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II-1. QGIS </a:t>
            </a:r>
            <a:r>
              <a:rPr lang="ko-KR" altLang="en-US" dirty="0"/>
              <a:t>둘러보기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16496" y="1556792"/>
            <a:ext cx="7270750" cy="41957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ko-KR" altLang="en-US" sz="1800" dirty="0" err="1" smtClean="0"/>
              <a:t>기능확장</a:t>
            </a:r>
            <a:r>
              <a:rPr lang="ko-KR" altLang="en-US" sz="1800" dirty="0" smtClean="0"/>
              <a:t> 방법</a:t>
            </a:r>
            <a:endParaRPr lang="en-US" altLang="ko-KR" sz="1800" dirty="0" smtClean="0"/>
          </a:p>
          <a:p>
            <a:pPr lvl="1"/>
            <a:r>
              <a:rPr lang="ko-KR" altLang="en-US" sz="1600" dirty="0" err="1" smtClean="0"/>
              <a:t>파이썬</a:t>
            </a:r>
            <a:r>
              <a:rPr lang="ko-KR" altLang="en-US" sz="1600" dirty="0" smtClean="0"/>
              <a:t> 플러그인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C++ </a:t>
            </a:r>
            <a:r>
              <a:rPr lang="ko-KR" altLang="en-US" sz="1600" dirty="0" smtClean="0"/>
              <a:t>플러그인</a:t>
            </a:r>
            <a:endParaRPr lang="en-US" altLang="ko-KR" sz="1600" dirty="0" smtClean="0"/>
          </a:p>
          <a:p>
            <a:pPr lvl="1"/>
            <a:r>
              <a:rPr lang="ko-KR" altLang="en-US" sz="1600" dirty="0" err="1" smtClean="0"/>
              <a:t>파이썬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스크립트</a:t>
            </a:r>
            <a:endParaRPr lang="en-US" altLang="ko-KR" sz="1600" dirty="0" smtClean="0"/>
          </a:p>
          <a:p>
            <a:pPr marL="190500" lvl="1" indent="0">
              <a:buNone/>
            </a:pPr>
            <a:endParaRPr lang="en-US" altLang="ko-KR" sz="1600" dirty="0" smtClean="0"/>
          </a:p>
          <a:p>
            <a:r>
              <a:rPr lang="ko-KR" altLang="en-US" sz="1800" dirty="0" smtClean="0"/>
              <a:t>특징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확장이 매우 자유로움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주로 </a:t>
            </a:r>
            <a:r>
              <a:rPr lang="ko-KR" altLang="en-US" sz="1600" dirty="0" err="1" smtClean="0"/>
              <a:t>파이썬을</a:t>
            </a:r>
            <a:r>
              <a:rPr lang="ko-KR" altLang="en-US" sz="1600" dirty="0" smtClean="0"/>
              <a:t> 기반으로 함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표준 </a:t>
            </a:r>
            <a:r>
              <a:rPr lang="ko-KR" altLang="en-US" sz="1600" dirty="0" err="1" smtClean="0"/>
              <a:t>파이썬과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확장모듈</a:t>
            </a:r>
            <a:r>
              <a:rPr lang="ko-KR" altLang="en-US" sz="1600" dirty="0" smtClean="0"/>
              <a:t> 모두 사용가능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프로그래밍 없이도 확장 </a:t>
            </a:r>
            <a:r>
              <a:rPr lang="ko-KR" altLang="en-US" sz="1600" dirty="0" smtClean="0"/>
              <a:t>가능</a:t>
            </a:r>
            <a:endParaRPr lang="en-US" altLang="ko-KR" sz="1600" dirty="0" smtClean="0"/>
          </a:p>
          <a:p>
            <a:pPr marL="190500" lvl="1" indent="0">
              <a:buNone/>
            </a:pPr>
            <a:endParaRPr lang="en-US" altLang="ko-KR" sz="1600" dirty="0" smtClean="0"/>
          </a:p>
          <a:p>
            <a:r>
              <a:rPr lang="ko-KR" altLang="en-US" sz="1800" dirty="0" smtClean="0"/>
              <a:t>비교</a:t>
            </a:r>
            <a:endParaRPr lang="en-US" altLang="ko-KR" sz="1800" dirty="0" smtClean="0"/>
          </a:p>
          <a:p>
            <a:pPr lvl="1"/>
            <a:r>
              <a:rPr lang="ko-KR" altLang="en-US" sz="1600" dirty="0" err="1" smtClean="0"/>
              <a:t>확장편리성</a:t>
            </a:r>
            <a:r>
              <a:rPr lang="en-US" altLang="ko-KR" sz="1600" dirty="0" smtClean="0"/>
              <a:t>: QGIS =? ArcMap</a:t>
            </a:r>
          </a:p>
          <a:p>
            <a:pPr lvl="1"/>
            <a:r>
              <a:rPr lang="ko-KR" altLang="en-US" sz="1600" dirty="0" err="1" smtClean="0"/>
              <a:t>확장가능성</a:t>
            </a:r>
            <a:r>
              <a:rPr lang="en-US" altLang="ko-KR" sz="1600" dirty="0" smtClean="0"/>
              <a:t>: QGIS &gt;&gt; ArcMap</a:t>
            </a:r>
          </a:p>
        </p:txBody>
      </p:sp>
      <p:pic>
        <p:nvPicPr>
          <p:cNvPr id="3074" name="Picture 2" descr="https://github.com/polymeris/qgis/wiki/QGIS-re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55" y="1327469"/>
            <a:ext cx="5175949" cy="24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805" y="4185264"/>
            <a:ext cx="3804978" cy="234029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81001" y="1052736"/>
            <a:ext cx="907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기능 확장 방법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14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II-1. QGIS </a:t>
            </a:r>
            <a:r>
              <a:rPr lang="ko-KR" altLang="en-US" dirty="0"/>
              <a:t>둘러보기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88504" y="1574456"/>
            <a:ext cx="8352928" cy="47348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ko-KR" altLang="en-US" sz="1600" dirty="0" smtClean="0"/>
              <a:t>다양한 </a:t>
            </a:r>
            <a:r>
              <a:rPr lang="en-US" altLang="ko-KR" sz="1600" dirty="0" smtClean="0"/>
              <a:t>OS </a:t>
            </a:r>
            <a:r>
              <a:rPr lang="ko-KR" altLang="en-US" sz="1600" dirty="0" smtClean="0"/>
              <a:t>지원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윈도우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맥</a:t>
            </a:r>
            <a:r>
              <a:rPr lang="en-US" altLang="ko-KR" sz="1600" dirty="0" smtClean="0"/>
              <a:t>OS, </a:t>
            </a:r>
            <a:r>
              <a:rPr lang="ko-KR" altLang="en-US" sz="1600" dirty="0" smtClean="0"/>
              <a:t>리눅스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안드로이드 지원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각 </a:t>
            </a:r>
            <a:r>
              <a:rPr lang="en-US" altLang="ko-KR" sz="1600" dirty="0" smtClean="0"/>
              <a:t>OS</a:t>
            </a:r>
            <a:r>
              <a:rPr lang="ko-KR" altLang="en-US" sz="1600" dirty="0" smtClean="0"/>
              <a:t>간 거의 동일한 </a:t>
            </a:r>
            <a:r>
              <a:rPr lang="en-US" altLang="ko-KR" sz="1600" dirty="0" smtClean="0"/>
              <a:t>UI </a:t>
            </a:r>
            <a:r>
              <a:rPr lang="ko-KR" altLang="en-US" sz="1600" dirty="0" smtClean="0"/>
              <a:t>유지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ArcGIS</a:t>
            </a:r>
            <a:r>
              <a:rPr lang="ko-KR" altLang="en-US" sz="1600" dirty="0" smtClean="0"/>
              <a:t>는 </a:t>
            </a:r>
            <a:r>
              <a:rPr lang="ko-KR" altLang="en-US" sz="1600" dirty="0" smtClean="0"/>
              <a:t>윈도우만 지원</a:t>
            </a:r>
            <a:endParaRPr lang="en-US" altLang="ko-KR" sz="1600" dirty="0" smtClean="0"/>
          </a:p>
          <a:p>
            <a:pPr marL="190500" lvl="1" indent="0">
              <a:buNone/>
            </a:pPr>
            <a:endParaRPr lang="en-US" altLang="ko-KR" sz="1600" dirty="0" smtClean="0"/>
          </a:p>
          <a:p>
            <a:r>
              <a:rPr lang="ko-KR" altLang="en-US" sz="1600" dirty="0" smtClean="0"/>
              <a:t>다양한 형태로 변형 가능</a:t>
            </a:r>
            <a:endParaRPr lang="en-US" altLang="ko-KR" sz="1600" dirty="0" smtClean="0"/>
          </a:p>
          <a:p>
            <a:pPr lvl="1"/>
            <a:r>
              <a:rPr lang="ko-KR" altLang="en-US" sz="1600" dirty="0" err="1" smtClean="0"/>
              <a:t>데스크탑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서버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웹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모바일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핵심 모듈을 공유하여 </a:t>
            </a:r>
            <a:r>
              <a:rPr lang="ko-KR" altLang="en-US" sz="1600" dirty="0" smtClean="0"/>
              <a:t>확장</a:t>
            </a:r>
            <a:endParaRPr lang="en-US" altLang="ko-KR" sz="1600" dirty="0" smtClean="0"/>
          </a:p>
          <a:p>
            <a:pPr marL="190500" lvl="1" indent="0">
              <a:buNone/>
            </a:pPr>
            <a:endParaRPr lang="en-US" altLang="ko-KR" sz="1600" dirty="0" smtClean="0"/>
          </a:p>
          <a:p>
            <a:r>
              <a:rPr lang="ko-KR" altLang="en-US" sz="1600" dirty="0" smtClean="0"/>
              <a:t>가볍고 손쉬운 설치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설치 파일이 </a:t>
            </a:r>
            <a:r>
              <a:rPr lang="en-US" altLang="ko-KR" sz="1600" dirty="0" smtClean="0"/>
              <a:t>200~300MB</a:t>
            </a:r>
          </a:p>
          <a:p>
            <a:pPr lvl="1"/>
            <a:r>
              <a:rPr lang="ko-KR" altLang="en-US" sz="1600" dirty="0" smtClean="0"/>
              <a:t>크랙이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필요 없음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기능 확장도 온라인 혹은 카피로 </a:t>
            </a:r>
            <a:r>
              <a:rPr lang="ko-KR" altLang="en-US" sz="1600" dirty="0" smtClean="0"/>
              <a:t>가능</a:t>
            </a:r>
            <a:endParaRPr lang="en-US" altLang="ko-KR" sz="1600" dirty="0" smtClean="0"/>
          </a:p>
          <a:p>
            <a:pPr marL="190500" lvl="1" indent="0">
              <a:buNone/>
            </a:pPr>
            <a:endParaRPr lang="en-US" altLang="ko-KR" sz="1600" dirty="0" smtClean="0"/>
          </a:p>
          <a:p>
            <a:r>
              <a:rPr lang="ko-KR" altLang="en-US" sz="1600" dirty="0" smtClean="0"/>
              <a:t>편집기능 비교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QGIS &lt;&lt; ArcMap &lt;&lt;&lt;&lt;&lt;&lt; AutoCAD</a:t>
            </a:r>
          </a:p>
        </p:txBody>
      </p:sp>
      <p:pic>
        <p:nvPicPr>
          <p:cNvPr id="6148" name="Picture 4" descr="http://one2oneinc.com/wp-content/uploads/2015/03/Windows_logo_Cyan_rgb_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99" y="1574456"/>
            <a:ext cx="3249030" cy="10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4.bp.blogspot.com/-bk5gkIGslio/V4NPtwFvcAI/AAAAAAAAAA4/P6I-EehbbyI7WIDK0cZB27YpDEb9Ab8dQCLcB/s320/unzip-cent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20" y="3940136"/>
            <a:ext cx="2790191" cy="12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dailymobile.net/wp-content/uploads/2014/12/androidlogo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7" b="17069"/>
          <a:stretch/>
        </p:blipFill>
        <p:spPr bwMode="auto">
          <a:xfrm>
            <a:off x="6471919" y="5440112"/>
            <a:ext cx="2922269" cy="10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alessioatzeni.com/mac-osx-lion-css3/res/img/MacOS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55" y="2385919"/>
            <a:ext cx="2759856" cy="135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81001" y="1052736"/>
            <a:ext cx="907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기타 특징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74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2204864"/>
            <a:ext cx="94065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  <a:defRPr/>
            </a:pPr>
            <a:r>
              <a:rPr lang="en-US" altLang="ko-KR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  <a:ea typeface="맑은 고딕"/>
                <a:cs typeface="맑은 고딕"/>
              </a:rPr>
              <a:t>I</a:t>
            </a:r>
            <a:r>
              <a:rPr lang="en-US" altLang="ko-KR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  <a:ea typeface="맑은 고딕"/>
                <a:cs typeface="맑은 고딕"/>
              </a:rPr>
              <a:t>II</a:t>
            </a:r>
            <a:r>
              <a:rPr lang="en-US" altLang="ko-KR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  <a:ea typeface="맑은 고딕"/>
                <a:cs typeface="맑은 고딕"/>
              </a:rPr>
              <a:t>. </a:t>
            </a:r>
            <a:r>
              <a:rPr lang="ko-KR" alt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  <a:ea typeface="맑은 고딕"/>
                <a:cs typeface="맑은 고딕"/>
              </a:rPr>
              <a:t>오픈소스 라이선스 일반 </a:t>
            </a:r>
            <a:endParaRPr lang="en-US" altLang="ko-KR" sz="60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w Cen MT" charset="0"/>
              <a:ea typeface="맑은 고딕"/>
              <a:cs typeface="맑은 고딕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29" y="3356992"/>
            <a:ext cx="396917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III-1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.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오픈소스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소프트웨어 일반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  <a:cs typeface="맑은 고딕" pitchFamily="50" charset="-128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29</a:t>
            </a:fld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0" y="919804"/>
            <a:ext cx="907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ko-KR" altLang="en-US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오픈소스 소프트웨어의 자유 </a:t>
            </a:r>
            <a:endParaRPr kumimoji="0" lang="en-US" altLang="ko-KR" b="1" dirty="0">
              <a:solidFill>
                <a:prstClr val="black"/>
              </a:solidFill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Picture 6" descr="http://www.zbyte.net.au/images/homepag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56698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val="154100470"/>
              </p:ext>
            </p:extLst>
          </p:nvPr>
        </p:nvGraphicFramePr>
        <p:xfrm>
          <a:off x="189781" y="1004261"/>
          <a:ext cx="8773064" cy="557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528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3" y="2204864"/>
            <a:ext cx="8807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  <a:defRPr/>
            </a:pPr>
            <a:r>
              <a:rPr lang="en-US" altLang="ko-KR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  <a:ea typeface="맑은 고딕"/>
                <a:cs typeface="맑은 고딕"/>
              </a:rPr>
              <a:t>I. QGIS </a:t>
            </a:r>
            <a:r>
              <a:rPr lang="ko-KR" alt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  <a:ea typeface="맑은 고딕"/>
                <a:cs typeface="맑은 고딕"/>
              </a:rPr>
              <a:t>개요</a:t>
            </a:r>
            <a:endParaRPr lang="en-US" altLang="ko-KR" sz="60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w Cen MT" charset="0"/>
              <a:ea typeface="맑은 고딕"/>
              <a:cs typeface="맑은 고딕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29" y="3356992"/>
            <a:ext cx="396917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III-1</a:t>
            </a: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.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오픈소스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소프트웨어 일반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  <a:cs typeface="맑은 고딕" pitchFamily="50" charset="-128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30</a:t>
            </a:fld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0" y="919804"/>
            <a:ext cx="907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ko-KR" altLang="en-US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오픈소스 소프트웨어와 공짜 소프트웨어</a:t>
            </a:r>
            <a:r>
              <a:rPr kumimoji="0" lang="en-US" altLang="ko-KR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(Freeware)</a:t>
            </a:r>
            <a:r>
              <a:rPr kumimoji="0" lang="ko-KR" altLang="en-US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의 차이  </a:t>
            </a:r>
            <a:endParaRPr kumimoji="0" lang="en-US" altLang="ko-KR" b="1" dirty="0">
              <a:solidFill>
                <a:prstClr val="black"/>
              </a:solidFill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06174"/>
              </p:ext>
            </p:extLst>
          </p:nvPr>
        </p:nvGraphicFramePr>
        <p:xfrm>
          <a:off x="488504" y="1412776"/>
          <a:ext cx="8888084" cy="3337933"/>
        </p:xfrm>
        <a:graphic>
          <a:graphicData uri="http://schemas.openxmlformats.org/drawingml/2006/table">
            <a:tbl>
              <a:tblPr firstRow="1" bandRow="1"/>
              <a:tblGrid>
                <a:gridCol w="444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4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4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FOSS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Freeware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0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defTabSz="912813" eaLnBrk="1" latinLnBrk="1" hangingPunct="1">
                        <a:buFont typeface="Wingdings" pitchFamily="-84" charset="2"/>
                        <a:buChar char="ü"/>
                      </a:pPr>
                      <a:r>
                        <a:rPr kumimoji="1" lang="en-US" altLang="ko-KR" sz="1400" u="none" dirty="0" smtClean="0"/>
                        <a:t> FOSS</a:t>
                      </a:r>
                      <a:r>
                        <a:rPr kumimoji="1" lang="ko-KR" altLang="en-US" sz="1400" u="none" dirty="0" smtClean="0"/>
                        <a:t>는 사용자가 </a:t>
                      </a:r>
                      <a:r>
                        <a:rPr kumimoji="1" lang="ko-KR" altLang="en-US" sz="1400" b="1" u="none" dirty="0" smtClean="0">
                          <a:solidFill>
                            <a:srgbClr val="FF0000"/>
                          </a:solidFill>
                        </a:rPr>
                        <a:t>직접 소스코드에 접근</a:t>
                      </a:r>
                      <a:r>
                        <a:rPr kumimoji="1" lang="ko-KR" altLang="en-US" sz="1400" u="none" dirty="0" smtClean="0"/>
                        <a:t>해 기능을 고칠 수 있도록 허용함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defTabSz="912813" eaLnBrk="1" latinLnBrk="1" hangingPunct="1">
                        <a:buFont typeface="Wingdings" pitchFamily="-84" charset="2"/>
                        <a:buChar char="ü"/>
                      </a:pPr>
                      <a:r>
                        <a:rPr kumimoji="1" lang="en-US" altLang="ko-KR" sz="1400" u="none" dirty="0" smtClean="0"/>
                        <a:t> Freeware</a:t>
                      </a:r>
                      <a:r>
                        <a:rPr kumimoji="1" lang="ko-KR" altLang="en-US" sz="1400" u="none" dirty="0" smtClean="0"/>
                        <a:t>는 일반적으로 </a:t>
                      </a:r>
                      <a:r>
                        <a:rPr kumimoji="1" lang="ko-KR" altLang="en-US" sz="1400" b="1" u="none" dirty="0" smtClean="0">
                          <a:solidFill>
                            <a:srgbClr val="FF0000"/>
                          </a:solidFill>
                        </a:rPr>
                        <a:t>소스 코드를 배포하지 않으며</a:t>
                      </a:r>
                      <a:r>
                        <a:rPr kumimoji="1" lang="en-US" altLang="ko-KR" sz="1400" u="none" dirty="0" smtClean="0"/>
                        <a:t>, </a:t>
                      </a:r>
                      <a:r>
                        <a:rPr kumimoji="1" lang="ko-KR" altLang="en-US" sz="1400" u="none" dirty="0" smtClean="0"/>
                        <a:t>무료로 사용할 수 있는 바이너리만을 배포함</a:t>
                      </a:r>
                      <a:r>
                        <a:rPr kumimoji="1" lang="en-US" altLang="ko-KR" sz="1400" u="none" dirty="0" smtClean="0"/>
                        <a:t>. </a:t>
                      </a:r>
                      <a:r>
                        <a:rPr kumimoji="1" lang="ko-KR" altLang="en-US" sz="1400" u="none" dirty="0" smtClean="0"/>
                        <a:t>따라서 이용자가 자신만의 목적으로 기능을 수정할 수가 없음</a:t>
                      </a:r>
                      <a:endParaRPr kumimoji="1" lang="ko-KR" altLang="en-US" sz="1400" u="none" dirty="0" smtClean="0">
                        <a:latin typeface="+mn-ea"/>
                        <a:ea typeface="+mn-ea"/>
                        <a:cs typeface="맑은 고딕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0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defTabSz="912813" eaLnBrk="1" latinLnBrk="1" hangingPunct="1">
                        <a:buFont typeface="Wingdings" pitchFamily="-84" charset="2"/>
                        <a:buChar char="ü"/>
                      </a:pPr>
                      <a:r>
                        <a:rPr kumimoji="1" lang="en-US" altLang="ko-KR" sz="1400" u="none" dirty="0" smtClean="0"/>
                        <a:t> FOSS</a:t>
                      </a:r>
                      <a:r>
                        <a:rPr kumimoji="1" lang="ko-KR" altLang="en-US" sz="1400" u="none" dirty="0" smtClean="0"/>
                        <a:t>는 </a:t>
                      </a:r>
                      <a:r>
                        <a:rPr kumimoji="1" lang="ko-KR" altLang="en-US" sz="1400" b="1" u="none" dirty="0" smtClean="0">
                          <a:solidFill>
                            <a:srgbClr val="FF0000"/>
                          </a:solidFill>
                        </a:rPr>
                        <a:t>원 저작자가 사라지더라도 해당 소프트웨어의 사용자 또는 개발자 그룹이 계속 이를 활용하고 개선</a:t>
                      </a:r>
                      <a:r>
                        <a:rPr kumimoji="1" lang="ko-KR" altLang="en-US" sz="1400" u="none" dirty="0" smtClean="0"/>
                        <a:t>할 수 있음</a:t>
                      </a:r>
                      <a:endParaRPr kumimoji="1" lang="ko-KR" altLang="en-US" sz="1400" u="none" dirty="0" smtClean="0">
                        <a:latin typeface="+mn-ea"/>
                        <a:ea typeface="+mn-ea"/>
                        <a:cs typeface="맑은 고딕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defTabSz="912813" eaLnBrk="1" latinLnBrk="1" hangingPunct="1">
                        <a:buFont typeface="Wingdings" pitchFamily="-84" charset="2"/>
                        <a:buChar char="ü"/>
                      </a:pPr>
                      <a:r>
                        <a:rPr kumimoji="1" lang="en-US" altLang="ko-KR" sz="1400" u="none" dirty="0" smtClean="0"/>
                        <a:t> Freeware</a:t>
                      </a:r>
                      <a:r>
                        <a:rPr kumimoji="1" lang="ko-KR" altLang="en-US" sz="1400" u="none" dirty="0" smtClean="0"/>
                        <a:t>는 </a:t>
                      </a:r>
                      <a:r>
                        <a:rPr kumimoji="1" lang="ko-KR" altLang="en-US" sz="1400" b="1" u="none" dirty="0" smtClean="0">
                          <a:solidFill>
                            <a:srgbClr val="FF0000"/>
                          </a:solidFill>
                        </a:rPr>
                        <a:t>원 저작자가 자신의 사정에 따라 언제든지 개발을 포기</a:t>
                      </a:r>
                      <a:r>
                        <a:rPr kumimoji="1" lang="ko-KR" altLang="en-US" sz="1400" u="none" dirty="0" smtClean="0"/>
                        <a:t>할 수 있으며</a:t>
                      </a:r>
                      <a:r>
                        <a:rPr kumimoji="1" lang="en-US" altLang="ko-KR" sz="1400" u="none" dirty="0" smtClean="0"/>
                        <a:t>,  </a:t>
                      </a:r>
                      <a:r>
                        <a:rPr kumimoji="1" lang="ko-KR" altLang="en-US" sz="1400" u="none" dirty="0" smtClean="0"/>
                        <a:t>이런 경우 최종 버전은 개발자가 마지막으로 배포한 상태로 그대로 머물게 됨</a:t>
                      </a:r>
                      <a:endParaRPr kumimoji="1" lang="en-US" altLang="ko-KR" sz="1400" u="none" dirty="0" smtClean="0">
                        <a:latin typeface="+mn-ea"/>
                        <a:ea typeface="+mn-ea"/>
                        <a:cs typeface="맑은 고딕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51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defTabSz="912813" eaLnBrk="1" latinLnBrk="1" hangingPunct="1">
                        <a:buFont typeface="Wingdings" pitchFamily="-84" charset="2"/>
                        <a:buChar char="ü"/>
                      </a:pPr>
                      <a:r>
                        <a:rPr kumimoji="1" lang="en-US" altLang="ko-KR" sz="1400" u="none" dirty="0" smtClean="0"/>
                        <a:t> FOSS</a:t>
                      </a:r>
                      <a:r>
                        <a:rPr kumimoji="1" lang="ko-KR" altLang="en-US" sz="1400" u="none" dirty="0" smtClean="0"/>
                        <a:t>는 일반적으로 </a:t>
                      </a:r>
                      <a:r>
                        <a:rPr kumimoji="1" lang="en-US" altLang="ko-KR" sz="1400" u="none" dirty="0" smtClean="0"/>
                        <a:t>FOSS</a:t>
                      </a:r>
                      <a:r>
                        <a:rPr kumimoji="1" lang="ko-KR" altLang="en-US" sz="1400" u="none" dirty="0" smtClean="0"/>
                        <a:t>를 지원하는 강력한 사용자 그룹이나 개발자 그룹이 존재하며</a:t>
                      </a:r>
                      <a:r>
                        <a:rPr kumimoji="1" lang="en-US" altLang="ko-KR" sz="1400" u="none" dirty="0" smtClean="0"/>
                        <a:t>, </a:t>
                      </a:r>
                      <a:r>
                        <a:rPr kumimoji="1" lang="ko-KR" altLang="en-US" sz="1400" u="none" dirty="0" smtClean="0"/>
                        <a:t>이런 그룹 등이 자유롭게 </a:t>
                      </a:r>
                      <a:r>
                        <a:rPr kumimoji="1" lang="en-US" altLang="ko-KR" sz="1400" u="none" dirty="0" smtClean="0"/>
                        <a:t>FOSS</a:t>
                      </a:r>
                      <a:r>
                        <a:rPr kumimoji="1" lang="ko-KR" altLang="en-US" sz="1400" u="none" dirty="0" smtClean="0"/>
                        <a:t>를 유지 관리함</a:t>
                      </a:r>
                      <a:endParaRPr 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defTabSz="912813" eaLnBrk="1" latinLnBrk="1" hangingPunct="1">
                        <a:buFont typeface="Wingdings" pitchFamily="-84" charset="2"/>
                        <a:buChar char="ü"/>
                      </a:pPr>
                      <a:r>
                        <a:rPr kumimoji="1" lang="en-US" altLang="ko-KR" sz="1400" u="none" dirty="0" smtClean="0"/>
                        <a:t> Freeware</a:t>
                      </a:r>
                      <a:r>
                        <a:rPr kumimoji="1" lang="ko-KR" altLang="en-US" sz="1400" u="none" dirty="0" smtClean="0"/>
                        <a:t>는 초기에는 무료로 배포되거나 테스트를 위해 배포되나</a:t>
                      </a:r>
                      <a:r>
                        <a:rPr kumimoji="1" lang="en-US" altLang="ko-KR" sz="1400" u="none" dirty="0" smtClean="0"/>
                        <a:t>, </a:t>
                      </a:r>
                      <a:r>
                        <a:rPr kumimoji="1" lang="ko-KR" altLang="en-US" sz="1400" u="none" dirty="0" smtClean="0"/>
                        <a:t>이후 유료화로 전환될 가능성이 언제든지 있음</a:t>
                      </a:r>
                      <a:r>
                        <a:rPr kumimoji="1" lang="en-US" altLang="ko-KR" sz="1400" u="none" dirty="0" smtClean="0"/>
                        <a:t>(Shareware)</a:t>
                      </a:r>
                      <a:endParaRPr kumimoji="1" lang="ko-KR" altLang="en-US" sz="1400" u="none" dirty="0">
                        <a:latin typeface="+mn-ea"/>
                        <a:ea typeface="+mn-ea"/>
                        <a:cs typeface="맑은 고딕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498569" y="5004341"/>
            <a:ext cx="882482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defTabSz="912813" fontAlgn="auto" latinLnBrk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>
                  <a:lumMod val="60000"/>
                  <a:lumOff val="40000"/>
                </a:srgbClr>
              </a:buClr>
              <a:buFont typeface="Wingdings" pitchFamily="-84" charset="2"/>
              <a:buChar char="Ø"/>
            </a:pPr>
            <a:r>
              <a:rPr kumimoji="0" lang="en-US" altLang="ko-KR" sz="1600" b="1" dirty="0" smtClean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FOSS</a:t>
            </a:r>
            <a:r>
              <a:rPr kumimoji="0" lang="ko-KR" altLang="en-US" sz="1600" b="1" dirty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는 </a:t>
            </a:r>
            <a:r>
              <a:rPr kumimoji="0" lang="en-US" altLang="ko-KR" sz="1600" b="1" dirty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‘</a:t>
            </a:r>
            <a:r>
              <a:rPr kumimoji="0" lang="ko-KR" altLang="en-US" sz="1600" b="1" dirty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공짜</a:t>
            </a:r>
            <a:r>
              <a:rPr kumimoji="0" lang="en-US" altLang="ko-KR" sz="1600" b="1" dirty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(No-Cost)’ </a:t>
            </a:r>
            <a:r>
              <a:rPr kumimoji="0" lang="ko-KR" altLang="en-US" sz="1600" b="1" dirty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소프트웨어와는 다른</a:t>
            </a:r>
            <a:r>
              <a:rPr kumimoji="0" lang="ko-KR" altLang="en-US" sz="1600" dirty="0">
                <a:solidFill>
                  <a:prstClr val="black"/>
                </a:solidFill>
                <a:latin typeface="Calibri" panose="020F0502020204030204"/>
                <a:ea typeface="맑은 고딕"/>
                <a:cs typeface="맑은 고딕"/>
              </a:rPr>
              <a:t> 개념임</a:t>
            </a:r>
          </a:p>
          <a:p>
            <a:pPr marL="341313" indent="-341313" defTabSz="912813" fontAlgn="auto" latinLnBrk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>
                  <a:lumMod val="60000"/>
                  <a:lumOff val="40000"/>
                </a:srgbClr>
              </a:buClr>
              <a:buFont typeface="Wingdings" pitchFamily="-84" charset="2"/>
              <a:buChar char="Ø"/>
            </a:pPr>
            <a:endParaRPr kumimoji="0" lang="ko-KR" altLang="en-US" sz="1600" dirty="0">
              <a:solidFill>
                <a:srgbClr val="008000"/>
              </a:solidFill>
              <a:latin typeface="Calibri" panose="020F0502020204030204"/>
              <a:ea typeface="맑은 고딕"/>
              <a:cs typeface="맑은 고딕"/>
            </a:endParaRPr>
          </a:p>
          <a:p>
            <a:pPr marL="341313" indent="-341313" defTabSz="912813" fontAlgn="auto" latinLnBrk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>
                  <a:lumMod val="60000"/>
                  <a:lumOff val="40000"/>
                </a:srgbClr>
              </a:buClr>
              <a:buFont typeface="Wingdings" pitchFamily="-84" charset="2"/>
              <a:buChar char="Ø"/>
            </a:pPr>
            <a:r>
              <a:rPr kumimoji="0" lang="ko-KR" altLang="en-US" sz="1600" dirty="0">
                <a:solidFill>
                  <a:prstClr val="black"/>
                </a:solidFill>
                <a:latin typeface="Calibri" panose="020F0502020204030204"/>
                <a:ea typeface="맑은 고딕"/>
                <a:cs typeface="맑은 고딕"/>
              </a:rPr>
              <a:t>최근에는 </a:t>
            </a:r>
            <a:r>
              <a:rPr kumimoji="0" lang="en-US" altLang="ko-KR" sz="1600" b="1" dirty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FOSS </a:t>
            </a:r>
            <a:r>
              <a:rPr kumimoji="0" lang="ko-KR" altLang="en-US" sz="1600" b="1" dirty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또한 상업용</a:t>
            </a:r>
            <a:r>
              <a:rPr kumimoji="0" lang="en-US" altLang="ko-KR" sz="1600" b="1" dirty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(Commercial) </a:t>
            </a:r>
            <a:r>
              <a:rPr kumimoji="0" lang="ko-KR" altLang="en-US" sz="1600" b="1" dirty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소프트웨어로 간주</a:t>
            </a:r>
            <a:r>
              <a:rPr kumimoji="0" lang="ko-KR" altLang="en-US" sz="1600" dirty="0">
                <a:solidFill>
                  <a:prstClr val="black"/>
                </a:solidFill>
                <a:latin typeface="Calibri" panose="020F0502020204030204"/>
                <a:ea typeface="맑은 고딕"/>
                <a:cs typeface="맑은 고딕"/>
              </a:rPr>
              <a:t>되기 시작함</a:t>
            </a:r>
          </a:p>
          <a:p>
            <a:pPr marL="341313" indent="-341313" defTabSz="912813" fontAlgn="auto" latinLnBrk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>
                  <a:lumMod val="60000"/>
                  <a:lumOff val="40000"/>
                </a:srgbClr>
              </a:buClr>
              <a:buFont typeface="Wingdings" pitchFamily="-84" charset="2"/>
              <a:buChar char="Ø"/>
            </a:pPr>
            <a:endParaRPr kumimoji="0" lang="ko-KR" altLang="en-US" sz="1600" dirty="0">
              <a:solidFill>
                <a:srgbClr val="800080"/>
              </a:solidFill>
              <a:latin typeface="Calibri" panose="020F0502020204030204"/>
              <a:ea typeface="맑은 고딕"/>
              <a:cs typeface="맑은 고딕"/>
            </a:endParaRPr>
          </a:p>
          <a:p>
            <a:pPr marL="341313" indent="-341313" defTabSz="912813" fontAlgn="auto" latinLnBrk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>
                  <a:lumMod val="60000"/>
                  <a:lumOff val="40000"/>
                </a:srgbClr>
              </a:buClr>
              <a:buFont typeface="Wingdings" pitchFamily="-84" charset="2"/>
              <a:buChar char="Ø"/>
            </a:pPr>
            <a:r>
              <a:rPr kumimoji="0" lang="en-US" altLang="ko-KR" sz="1600" b="1" dirty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FOSS</a:t>
            </a:r>
            <a:r>
              <a:rPr kumimoji="0" lang="ko-KR" altLang="en-US" sz="1600" b="1" dirty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의 상대어는 폐쇄</a:t>
            </a:r>
            <a:r>
              <a:rPr kumimoji="0" lang="en-US" altLang="ko-KR" sz="1600" b="1" dirty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(Closed Source) </a:t>
            </a:r>
            <a:r>
              <a:rPr kumimoji="0" lang="ko-KR" altLang="en-US" sz="1600" b="1" dirty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또는 독점</a:t>
            </a:r>
            <a:r>
              <a:rPr kumimoji="0" lang="en-US" altLang="ko-KR" sz="1600" b="1" dirty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(Proprietary) </a:t>
            </a:r>
            <a:r>
              <a:rPr kumimoji="0" lang="ko-KR" altLang="en-US" sz="1600" b="1" dirty="0">
                <a:solidFill>
                  <a:srgbClr val="ED7D31"/>
                </a:solidFill>
                <a:latin typeface="Calibri" panose="020F0502020204030204"/>
                <a:ea typeface="맑은 고딕"/>
                <a:cs typeface="맑은 고딕"/>
              </a:rPr>
              <a:t>소프트웨어</a:t>
            </a:r>
            <a:r>
              <a:rPr kumimoji="0" lang="ko-KR" altLang="en-US" sz="1600" dirty="0">
                <a:solidFill>
                  <a:srgbClr val="000000"/>
                </a:solidFill>
                <a:latin typeface="Calibri" panose="020F0502020204030204"/>
                <a:ea typeface="맑은 고딕"/>
                <a:cs typeface="맑은 고딕"/>
              </a:rPr>
              <a:t>로 보는 게 </a:t>
            </a:r>
            <a:r>
              <a:rPr kumimoji="0" lang="ko-KR" altLang="en-US" sz="1600" dirty="0" smtClean="0">
                <a:solidFill>
                  <a:srgbClr val="000000"/>
                </a:solidFill>
                <a:latin typeface="Calibri" panose="020F0502020204030204"/>
                <a:ea typeface="맑은 고딕"/>
                <a:cs typeface="맑은 고딕"/>
              </a:rPr>
              <a:t>일반적임</a:t>
            </a:r>
            <a:endParaRPr kumimoji="0" lang="ko-KR" altLang="en-US" sz="1600" dirty="0">
              <a:solidFill>
                <a:srgbClr val="000000"/>
              </a:solidFill>
              <a:latin typeface="Calibri" panose="020F0502020204030204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6190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III-2.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오픈소스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소프트웨어 라이선스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  <a:cs typeface="맑은 고딕" pitchFamily="50" charset="-128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31</a:t>
            </a:fld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0" y="919804"/>
            <a:ext cx="907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ko-KR" altLang="en-US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저작권</a:t>
            </a:r>
            <a:r>
              <a:rPr kumimoji="0" lang="en-US" altLang="ko-KR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(Copyright)</a:t>
            </a:r>
            <a:r>
              <a:rPr kumimoji="0" lang="ko-KR" altLang="en-US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과 </a:t>
            </a:r>
            <a:r>
              <a:rPr kumimoji="0" lang="ko-KR" altLang="en-US" b="1" dirty="0" err="1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사용허가권</a:t>
            </a:r>
            <a:r>
              <a:rPr kumimoji="0" lang="en-US" altLang="ko-KR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(License)</a:t>
            </a:r>
            <a:endParaRPr kumimoji="0" lang="en-US" altLang="ko-KR" b="1" dirty="0">
              <a:solidFill>
                <a:prstClr val="black"/>
              </a:solidFill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067754"/>
              </p:ext>
            </p:extLst>
          </p:nvPr>
        </p:nvGraphicFramePr>
        <p:xfrm>
          <a:off x="560512" y="1332974"/>
          <a:ext cx="8888084" cy="3508295"/>
        </p:xfrm>
        <a:graphic>
          <a:graphicData uri="http://schemas.openxmlformats.org/drawingml/2006/table">
            <a:tbl>
              <a:tblPr firstRow="1" bandRow="1"/>
              <a:tblGrid>
                <a:gridCol w="444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4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4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ko-KR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저작권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ko-KR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사용허가권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0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defTabSz="912813" eaLnBrk="1" latinLnBrk="1" hangingPunct="1">
                        <a:buFont typeface="Wingdings" pitchFamily="-84" charset="2"/>
                        <a:buChar char="ü"/>
                      </a:pPr>
                      <a:r>
                        <a:rPr kumimoji="1" lang="en-US" altLang="ko-KR" sz="1400" u="none" dirty="0" smtClean="0"/>
                        <a:t> </a:t>
                      </a:r>
                      <a:r>
                        <a:rPr kumimoji="1" lang="ko-KR" altLang="en-US" sz="1400" u="none" dirty="0" smtClean="0"/>
                        <a:t>창작에 의해 발생한 창작물에 대해 </a:t>
                      </a:r>
                      <a:r>
                        <a:rPr kumimoji="1" lang="ko-KR" altLang="en-US" sz="1400" b="1" u="none" dirty="0" smtClean="0">
                          <a:solidFill>
                            <a:srgbClr val="FF0000"/>
                          </a:solidFill>
                        </a:rPr>
                        <a:t>창작자</a:t>
                      </a:r>
                      <a:r>
                        <a:rPr kumimoji="1" lang="en-US" altLang="ko-KR" sz="1400" b="1" u="none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kumimoji="1" lang="ko-KR" altLang="en-US" sz="1400" b="1" u="none" dirty="0" smtClean="0">
                          <a:solidFill>
                            <a:srgbClr val="FF0000"/>
                          </a:solidFill>
                        </a:rPr>
                        <a:t>저작자</a:t>
                      </a:r>
                      <a:r>
                        <a:rPr kumimoji="1" lang="en-US" altLang="ko-KR" sz="1400" b="1" u="none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kumimoji="1" lang="ko-KR" altLang="en-US" sz="1400" b="1" u="none" dirty="0" smtClean="0">
                          <a:solidFill>
                            <a:srgbClr val="FF0000"/>
                          </a:solidFill>
                        </a:rPr>
                        <a:t>가 취득하는 독점적 권리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defTabSz="912813" eaLnBrk="1" latinLnBrk="1" hangingPunct="1">
                        <a:buFont typeface="Wingdings" pitchFamily="-84" charset="2"/>
                        <a:buChar char="ü"/>
                      </a:pPr>
                      <a:r>
                        <a:rPr kumimoji="1" lang="en-US" altLang="ko-KR" sz="1400" u="none" dirty="0" smtClean="0"/>
                        <a:t> </a:t>
                      </a:r>
                      <a:r>
                        <a:rPr kumimoji="1" lang="ko-KR" altLang="en-US" sz="1400" u="none" dirty="0" smtClean="0"/>
                        <a:t>저작권자가 다양한 필요에 의해 다른 사람 혹은 기관에게 일정한 내용을 조건으로 하여 자신의 저작물에 대해 </a:t>
                      </a:r>
                      <a:r>
                        <a:rPr kumimoji="1" lang="ko-KR" altLang="en-US" sz="1400" b="1" u="none" dirty="0" smtClean="0">
                          <a:solidFill>
                            <a:srgbClr val="FF0000"/>
                          </a:solidFill>
                        </a:rPr>
                        <a:t>특정 행위를 할 수 있도록 부여한 권한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0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defTabSz="912813" eaLnBrk="1" latinLnBrk="1" hangingPunct="1">
                        <a:buFont typeface="Wingdings" pitchFamily="-84" charset="2"/>
                        <a:buChar char="ü"/>
                      </a:pPr>
                      <a:r>
                        <a:rPr kumimoji="1" lang="en-US" altLang="ko-KR" sz="1400" u="none" dirty="0" smtClean="0"/>
                        <a:t> </a:t>
                      </a:r>
                      <a:r>
                        <a:rPr kumimoji="1" lang="ko-KR" altLang="en-US" sz="1400" u="none" dirty="0" smtClean="0"/>
                        <a:t>등록 등의 요건이 필요 없이 창작과 동시에 권리가 발생</a:t>
                      </a:r>
                      <a:r>
                        <a:rPr kumimoji="1" lang="en-US" altLang="ko-KR" sz="1400" u="none" dirty="0" smtClean="0"/>
                        <a:t>(</a:t>
                      </a:r>
                      <a:r>
                        <a:rPr kumimoji="1" lang="ko-KR" altLang="en-US" sz="1400" u="none" dirty="0" err="1" smtClean="0"/>
                        <a:t>무방식주의</a:t>
                      </a:r>
                      <a:r>
                        <a:rPr kumimoji="1" lang="en-US" altLang="ko-KR" sz="1400" u="none" dirty="0" smtClean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defTabSz="912813" eaLnBrk="1" latinLnBrk="1" hangingPunct="1">
                        <a:buFont typeface="Wingdings" pitchFamily="-84" charset="2"/>
                        <a:buChar char="ü"/>
                      </a:pPr>
                      <a:r>
                        <a:rPr kumimoji="1" lang="en-US" altLang="ko-KR" sz="1400" u="none" dirty="0" smtClean="0"/>
                        <a:t> EULA(End User License Agreements)</a:t>
                      </a:r>
                      <a:r>
                        <a:rPr kumimoji="1" lang="ko-KR" altLang="en-US" sz="1400" u="none" dirty="0" smtClean="0"/>
                        <a:t>와 같이 일종의 계약서로 기능함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51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defTabSz="912813" eaLnBrk="1" latinLnBrk="1" hangingPunct="1">
                        <a:buFont typeface="Wingdings" pitchFamily="-84" charset="2"/>
                        <a:buChar char="ü"/>
                      </a:pPr>
                      <a:r>
                        <a:rPr kumimoji="1" lang="en-US" altLang="ko-KR" sz="1400" u="none" dirty="0" smtClean="0"/>
                        <a:t> </a:t>
                      </a:r>
                      <a:r>
                        <a:rPr kumimoji="1" lang="ko-KR" altLang="en-US" sz="1400" u="none" dirty="0" smtClean="0"/>
                        <a:t>저작권이 있는 저작물의 경우 원 저작자나 저작권자의 허가 없이 해당 저작물을 사용</a:t>
                      </a:r>
                      <a:r>
                        <a:rPr kumimoji="1" lang="en-US" altLang="ko-KR" sz="1400" u="none" dirty="0" smtClean="0"/>
                        <a:t>, </a:t>
                      </a:r>
                      <a:r>
                        <a:rPr kumimoji="1" lang="ko-KR" altLang="en-US" sz="1400" u="none" dirty="0" smtClean="0"/>
                        <a:t>복제</a:t>
                      </a:r>
                      <a:r>
                        <a:rPr kumimoji="1" lang="en-US" altLang="ko-KR" sz="1400" u="none" dirty="0" smtClean="0"/>
                        <a:t>, </a:t>
                      </a:r>
                      <a:r>
                        <a:rPr kumimoji="1" lang="ko-KR" altLang="en-US" sz="1400" u="none" dirty="0" smtClean="0"/>
                        <a:t>배포</a:t>
                      </a:r>
                      <a:r>
                        <a:rPr kumimoji="1" lang="en-US" altLang="ko-KR" sz="1400" u="none" dirty="0" smtClean="0"/>
                        <a:t>, </a:t>
                      </a:r>
                      <a:r>
                        <a:rPr kumimoji="1" lang="ko-KR" altLang="en-US" sz="1400" u="none" dirty="0" smtClean="0"/>
                        <a:t>수정할 수 없음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defTabSz="912813" eaLnBrk="1" latinLnBrk="1" hangingPunct="1">
                        <a:buFont typeface="Wingdings" pitchFamily="-84" charset="2"/>
                        <a:buChar char="ü"/>
                      </a:pPr>
                      <a:r>
                        <a:rPr kumimoji="1" lang="en-US" altLang="ko-KR" sz="1400" u="none" dirty="0" smtClean="0"/>
                        <a:t> Windows 10</a:t>
                      </a:r>
                      <a:r>
                        <a:rPr kumimoji="1" lang="ko-KR" altLang="en-US" sz="1400" u="none" dirty="0" smtClean="0"/>
                        <a:t>를 </a:t>
                      </a:r>
                      <a:r>
                        <a:rPr kumimoji="1" lang="en-US" altLang="ko-KR" sz="1400" u="none" dirty="0" smtClean="0"/>
                        <a:t>Microsoft</a:t>
                      </a:r>
                      <a:r>
                        <a:rPr kumimoji="1" lang="ko-KR" altLang="en-US" sz="1400" u="none" dirty="0" smtClean="0"/>
                        <a:t>에서 구매했다고 이를 다른 컴퓨터에 복제</a:t>
                      </a:r>
                      <a:r>
                        <a:rPr kumimoji="1" lang="en-US" altLang="ko-KR" sz="1400" u="none" dirty="0" smtClean="0"/>
                        <a:t>, </a:t>
                      </a:r>
                      <a:r>
                        <a:rPr kumimoji="1" lang="ko-KR" altLang="en-US" sz="1400" u="none" dirty="0" smtClean="0"/>
                        <a:t>수정</a:t>
                      </a:r>
                      <a:r>
                        <a:rPr kumimoji="1" lang="en-US" altLang="ko-KR" sz="1400" u="none" dirty="0" smtClean="0"/>
                        <a:t>, </a:t>
                      </a:r>
                      <a:r>
                        <a:rPr kumimoji="1" lang="ko-KR" altLang="en-US" sz="1400" u="none" dirty="0" smtClean="0"/>
                        <a:t>설치를 하면 계약</a:t>
                      </a:r>
                      <a:r>
                        <a:rPr kumimoji="1" lang="en-US" altLang="ko-KR" sz="1400" u="none" dirty="0" smtClean="0"/>
                        <a:t>(</a:t>
                      </a:r>
                      <a:r>
                        <a:rPr kumimoji="1" lang="ko-KR" altLang="en-US" sz="1400" u="none" dirty="0" smtClean="0"/>
                        <a:t>라이선스</a:t>
                      </a:r>
                      <a:r>
                        <a:rPr kumimoji="1" lang="en-US" altLang="ko-KR" sz="1400" u="none" dirty="0" smtClean="0"/>
                        <a:t>) </a:t>
                      </a:r>
                      <a:r>
                        <a:rPr kumimoji="1" lang="ko-KR" altLang="en-US" sz="1400" u="none" dirty="0" smtClean="0"/>
                        <a:t>위반이 되며</a:t>
                      </a:r>
                      <a:r>
                        <a:rPr kumimoji="1" lang="en-US" altLang="ko-KR" sz="1400" u="none" dirty="0" smtClean="0"/>
                        <a:t>, </a:t>
                      </a:r>
                      <a:r>
                        <a:rPr kumimoji="1" lang="ko-KR" altLang="en-US" sz="1400" u="none" dirty="0" smtClean="0"/>
                        <a:t>이러한 의미에서 사용허가권은 물건의 매매와는 다른 개념임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타원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46992" y="5126308"/>
            <a:ext cx="6715125" cy="1698232"/>
          </a:xfrm>
          <a:prstGeom prst="ellips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타원 21"/>
          <p:cNvSpPr/>
          <p:nvPr>
            <p:custDataLst>
              <p:tags r:id="rId2"/>
            </p:custDataLst>
          </p:nvPr>
        </p:nvSpPr>
        <p:spPr bwMode="auto">
          <a:xfrm>
            <a:off x="1978030" y="5725392"/>
            <a:ext cx="1357312" cy="500063"/>
          </a:xfrm>
          <a:prstGeom prst="ellips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itchFamily="18" charset="0"/>
              </a:rPr>
              <a:t>저작권 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7" name="타원 22"/>
          <p:cNvSpPr/>
          <p:nvPr>
            <p:custDataLst>
              <p:tags r:id="rId3"/>
            </p:custDataLst>
          </p:nvPr>
        </p:nvSpPr>
        <p:spPr bwMode="auto">
          <a:xfrm>
            <a:off x="3567177" y="5725391"/>
            <a:ext cx="1357313" cy="500063"/>
          </a:xfrm>
          <a:prstGeom prst="ellips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itchFamily="18" charset="0"/>
              </a:rPr>
              <a:t>특허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8" name="타원 23"/>
          <p:cNvSpPr/>
          <p:nvPr>
            <p:custDataLst>
              <p:tags r:id="rId4"/>
            </p:custDataLst>
          </p:nvPr>
        </p:nvSpPr>
        <p:spPr bwMode="auto">
          <a:xfrm>
            <a:off x="5156325" y="5725390"/>
            <a:ext cx="1357313" cy="500063"/>
          </a:xfrm>
          <a:prstGeom prst="ellips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itchFamily="18" charset="0"/>
              </a:rPr>
              <a:t>상표 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29" name="타원 24"/>
          <p:cNvSpPr/>
          <p:nvPr>
            <p:custDataLst>
              <p:tags r:id="rId5"/>
            </p:custDataLst>
          </p:nvPr>
        </p:nvSpPr>
        <p:spPr bwMode="auto">
          <a:xfrm>
            <a:off x="6745473" y="5725390"/>
            <a:ext cx="1357312" cy="500063"/>
          </a:xfrm>
          <a:prstGeom prst="ellips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itchFamily="18" charset="0"/>
              </a:rPr>
              <a:t>영업비밀 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Times New Roman" pitchFamily="18" charset="0"/>
            </a:endParaRPr>
          </a:p>
        </p:txBody>
      </p:sp>
      <p:sp>
        <p:nvSpPr>
          <p:cNvPr id="30" name="위로 구부러진 리본 26"/>
          <p:cNvSpPr/>
          <p:nvPr>
            <p:custDataLst>
              <p:tags r:id="rId6"/>
            </p:custDataLst>
          </p:nvPr>
        </p:nvSpPr>
        <p:spPr bwMode="auto">
          <a:xfrm>
            <a:off x="3504366" y="4876272"/>
            <a:ext cx="3000375" cy="500062"/>
          </a:xfrm>
          <a:prstGeom prst="ellipseRibbon2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지적재산권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1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III-2.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오픈소스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소프트웨어 라이선스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  <a:cs typeface="맑은 고딕" pitchFamily="50" charset="-128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32</a:t>
            </a:fld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0" y="919804"/>
            <a:ext cx="907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ko-KR" altLang="en-US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주요 오픈소스 라이선스와 의무</a:t>
            </a:r>
            <a:r>
              <a:rPr kumimoji="0" lang="en-US" altLang="ko-KR" b="1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사항</a:t>
            </a:r>
            <a:endParaRPr kumimoji="0" lang="en-US" altLang="ko-KR" b="1" dirty="0">
              <a:solidFill>
                <a:prstClr val="black"/>
              </a:solidFill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43102" y="1500695"/>
            <a:ext cx="405442" cy="362309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848544" y="1500695"/>
            <a:ext cx="4166558" cy="362309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GPL : GNU Public License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43102" y="2109573"/>
            <a:ext cx="405442" cy="362309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848544" y="2109573"/>
            <a:ext cx="4166558" cy="362309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LGPL : Lesser(Library) GNU Public License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43102" y="2718451"/>
            <a:ext cx="405442" cy="362309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848544" y="2718451"/>
            <a:ext cx="4166558" cy="362309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BSD Alike : BSD, MIT License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43102" y="3327329"/>
            <a:ext cx="405442" cy="362309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848544" y="3327329"/>
            <a:ext cx="4166558" cy="362309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기타</a:t>
            </a: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MPL, CCL, Public Domain … 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43102" y="4297824"/>
            <a:ext cx="405442" cy="362309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848544" y="4297824"/>
            <a:ext cx="4166558" cy="362309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저작권 관련 문구 유지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43102" y="4906702"/>
            <a:ext cx="405442" cy="362309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848544" y="4906702"/>
            <a:ext cx="4166558" cy="362309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제품명 중복 방지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43102" y="5515580"/>
            <a:ext cx="405442" cy="362309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848544" y="5515580"/>
            <a:ext cx="4166558" cy="362309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오픈 소스 소프트웨어 사용 여부 명시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43102" y="6124458"/>
            <a:ext cx="405442" cy="362309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848544" y="6124458"/>
            <a:ext cx="4166558" cy="362309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라이선스에 따른 소스 코드 공개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4" descr="http://opensource.org/trademarks/opensource/OSI-Approved-License-100x1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61" y="1670337"/>
            <a:ext cx="1283695" cy="175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20" y="1484784"/>
            <a:ext cx="9540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08" y="2363394"/>
            <a:ext cx="952500" cy="4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26" y="3307117"/>
            <a:ext cx="8540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http://twiki.org/p/pub/Blog/BlogEntry201207x1/opensource-4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48" y="4386411"/>
            <a:ext cx="3810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III-2.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오픈소스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소프트웨어 라이선스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  <a:cs typeface="맑은 고딕" pitchFamily="50" charset="-128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33</a:t>
            </a:fld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0" y="919804"/>
            <a:ext cx="907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ko-KR" altLang="en-US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주요 오픈소스 라이선스의 특징</a:t>
            </a:r>
            <a:endParaRPr kumimoji="0" lang="en-US" altLang="ko-KR" b="1" dirty="0">
              <a:solidFill>
                <a:prstClr val="black"/>
              </a:solidFill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46474"/>
              </p:ext>
            </p:extLst>
          </p:nvPr>
        </p:nvGraphicFramePr>
        <p:xfrm>
          <a:off x="344487" y="3356992"/>
          <a:ext cx="9217025" cy="2437006"/>
        </p:xfrm>
        <a:graphic>
          <a:graphicData uri="http://schemas.openxmlformats.org/drawingml/2006/table">
            <a:tbl>
              <a:tblPr firstRow="1" bandRow="1"/>
              <a:tblGrid>
                <a:gridCol w="130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74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atinLnBrk="1"/>
                      <a:endParaRPr lang="ko-KR" altLang="en-US" sz="12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무료로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소프트웨어 이용 및 배포 허용 가능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소스코드 취득 및 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수정 가능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차적 저작물 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재공개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의무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독점소프트웨어와 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결합 가능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5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200" b="1" dirty="0" smtClean="0">
                          <a:latin typeface="+mn-lt"/>
                          <a:ea typeface="굴림" panose="020B0600000101010101" pitchFamily="50" charset="-127"/>
                        </a:rPr>
                        <a:t>GPL</a:t>
                      </a:r>
                      <a:endParaRPr lang="ko-KR" altLang="en-US" sz="1200" b="1" dirty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X</a:t>
                      </a:r>
                      <a:endParaRPr lang="ko-KR" altLang="en-US" sz="1200" dirty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25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200" b="1" dirty="0" smtClean="0">
                          <a:latin typeface="+mn-lt"/>
                          <a:ea typeface="굴림" panose="020B0600000101010101" pitchFamily="50" charset="-127"/>
                        </a:rPr>
                        <a:t>LGPL</a:t>
                      </a:r>
                      <a:endParaRPr lang="ko-KR" altLang="en-US" sz="1200" b="1" dirty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 smtClean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 smtClean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 smtClean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25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200" b="1" dirty="0" smtClean="0">
                          <a:latin typeface="+mn-lt"/>
                          <a:ea typeface="굴림" panose="020B0600000101010101" pitchFamily="50" charset="-127"/>
                        </a:rPr>
                        <a:t>MPL</a:t>
                      </a:r>
                      <a:endParaRPr lang="ko-KR" altLang="en-US" sz="1200" b="1" dirty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 smtClean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 smtClean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 smtClean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25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200" b="1" dirty="0" smtClean="0">
                          <a:latin typeface="+mn-lt"/>
                          <a:ea typeface="굴림" panose="020B0600000101010101" pitchFamily="50" charset="-127"/>
                        </a:rPr>
                        <a:t>BSD License</a:t>
                      </a:r>
                      <a:endParaRPr lang="ko-KR" altLang="en-US" sz="1200" b="1" dirty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 smtClean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X</a:t>
                      </a:r>
                      <a:endParaRPr lang="ko-KR" altLang="en-US" sz="1200" dirty="0" smtClean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 smtClean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25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atinLnBrk="1"/>
                      <a:r>
                        <a:rPr lang="en-US" altLang="ko-KR" sz="1200" b="1" dirty="0" smtClean="0">
                          <a:latin typeface="+mn-lt"/>
                          <a:ea typeface="굴림" panose="020B0600000101010101" pitchFamily="50" charset="-127"/>
                        </a:rPr>
                        <a:t>Apache license</a:t>
                      </a:r>
                      <a:endParaRPr lang="ko-KR" altLang="en-US" sz="1200" b="1" dirty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 smtClean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X</a:t>
                      </a:r>
                      <a:endParaRPr lang="ko-KR" altLang="en-US" sz="1200" dirty="0" smtClean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lt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200" dirty="0" smtClean="0">
                        <a:latin typeface="+mn-lt"/>
                        <a:ea typeface="굴림" panose="020B060000010101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9" name="그림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41" y="1824923"/>
            <a:ext cx="2041470" cy="952686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1838428"/>
            <a:ext cx="939181" cy="939181"/>
          </a:xfrm>
          <a:prstGeom prst="rect">
            <a:avLst/>
          </a:prstGeom>
        </p:spPr>
      </p:pic>
      <p:sp>
        <p:nvSpPr>
          <p:cNvPr id="71" name="육각형 70"/>
          <p:cNvSpPr/>
          <p:nvPr/>
        </p:nvSpPr>
        <p:spPr>
          <a:xfrm>
            <a:off x="6985992" y="1514798"/>
            <a:ext cx="2160240" cy="1626170"/>
          </a:xfrm>
          <a:prstGeom prst="hexagon">
            <a:avLst>
              <a:gd name="adj" fmla="val 34586"/>
              <a:gd name="vf" fmla="val 115470"/>
            </a:avLst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87" y="2027312"/>
            <a:ext cx="1041648" cy="1041648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473280" y="1540600"/>
            <a:ext cx="104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커뮤니티</a:t>
            </a:r>
            <a:endParaRPr kumimoji="0" lang="ko-KR" alt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4" name="오른쪽 화살표 73"/>
          <p:cNvSpPr/>
          <p:nvPr/>
        </p:nvSpPr>
        <p:spPr>
          <a:xfrm>
            <a:off x="5617346" y="1912691"/>
            <a:ext cx="1368152" cy="426251"/>
          </a:xfrm>
          <a:prstGeom prst="rightArrow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5" name="오른쪽 화살표 74"/>
          <p:cNvSpPr/>
          <p:nvPr/>
        </p:nvSpPr>
        <p:spPr>
          <a:xfrm rot="10800000">
            <a:off x="5617346" y="2337123"/>
            <a:ext cx="1368152" cy="426251"/>
          </a:xfrm>
          <a:prstGeom prst="rightArrow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97005" y="2430382"/>
            <a:ext cx="1608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000" b="1" dirty="0" smtClean="0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소스코드 관리</a:t>
            </a:r>
            <a:endParaRPr kumimoji="0" lang="ko-KR" altLang="en-US" sz="1000" b="1" dirty="0">
              <a:solidFill>
                <a:prstClr val="white"/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432398" y="1999461"/>
            <a:ext cx="1608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000" b="1" smtClean="0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저작권 및 성과 </a:t>
            </a:r>
            <a:r>
              <a:rPr kumimoji="0" lang="ko-KR" altLang="en-US" sz="1000" b="1" dirty="0" smtClean="0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귀속</a:t>
            </a:r>
            <a:endParaRPr kumimoji="0" lang="ko-KR" altLang="en-US" sz="1000" b="1" dirty="0">
              <a:solidFill>
                <a:prstClr val="white"/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8" name="오른쪽 화살표 77"/>
          <p:cNvSpPr/>
          <p:nvPr/>
        </p:nvSpPr>
        <p:spPr>
          <a:xfrm>
            <a:off x="1859488" y="1912691"/>
            <a:ext cx="1368152" cy="426251"/>
          </a:xfrm>
          <a:prstGeom prst="rightArrow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9" name="오른쪽 화살표 78"/>
          <p:cNvSpPr/>
          <p:nvPr/>
        </p:nvSpPr>
        <p:spPr>
          <a:xfrm rot="10800000">
            <a:off x="1859488" y="2337123"/>
            <a:ext cx="1368152" cy="426251"/>
          </a:xfrm>
          <a:prstGeom prst="rightArrow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9147" y="2430382"/>
            <a:ext cx="1608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000" b="1" dirty="0" smtClean="0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소스코드</a:t>
            </a:r>
            <a:r>
              <a:rPr kumimoji="0" lang="en-US" altLang="ko-KR" sz="1000" b="1" dirty="0" smtClean="0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 </a:t>
            </a:r>
            <a:r>
              <a:rPr kumimoji="0" lang="ko-KR" altLang="en-US" sz="1000" b="1" dirty="0" err="1" smtClean="0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재배포</a:t>
            </a:r>
            <a:endParaRPr kumimoji="0" lang="ko-KR" altLang="en-US" sz="1000" b="1" dirty="0">
              <a:solidFill>
                <a:prstClr val="white"/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27190" y="1999461"/>
            <a:ext cx="1608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000" b="1" dirty="0" smtClean="0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소스코드 수정</a:t>
            </a:r>
            <a:r>
              <a:rPr kumimoji="0" lang="en-US" altLang="ko-KR" sz="1000" b="1" dirty="0" smtClean="0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, </a:t>
            </a:r>
            <a:r>
              <a:rPr kumimoji="0" lang="ko-KR" altLang="en-US" sz="1000" b="1" dirty="0" smtClean="0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개발</a:t>
            </a:r>
            <a:endParaRPr kumimoji="0" lang="ko-KR" altLang="en-US" sz="1000" b="1" dirty="0">
              <a:solidFill>
                <a:prstClr val="white"/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2520" y="2676603"/>
            <a:ext cx="1102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2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</a:t>
            </a:r>
            <a:endParaRPr kumimoji="0" lang="ko-KR" altLang="en-US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24343" y="2676603"/>
            <a:ext cx="1102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2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소스코드</a:t>
            </a:r>
            <a:endParaRPr kumimoji="0" lang="ko-KR" altLang="en-US" sz="1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7" y="5949280"/>
            <a:ext cx="9217025" cy="430887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latinLnBrk="0" hangingPunct="0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è"/>
              <a:defRPr/>
            </a:pPr>
            <a:r>
              <a:rPr kumimoji="0" lang="ko-KR" alt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</a:t>
            </a:r>
            <a:r>
              <a:rPr kumimoji="0" lang="ko-KR" alt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많은 경우 소스코드 공개 의무는 재배포할 때 발생</a:t>
            </a:r>
            <a:r>
              <a:rPr kumimoji="0" lang="en-US" altLang="ko-K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!</a:t>
            </a:r>
            <a:r>
              <a:rPr kumimoji="0" lang="ko-KR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</a:t>
            </a:r>
            <a:endParaRPr kumimoji="0" lang="en-US" altLang="ko-K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848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III-2.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오픈소스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소프트웨어 라이선스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  <a:cs typeface="맑은 고딕" pitchFamily="50" charset="-128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34</a:t>
            </a:fld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0" y="919804"/>
            <a:ext cx="907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ko-KR" altLang="en-US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주요 오픈소스 라이선스의 이해</a:t>
            </a:r>
            <a:endParaRPr kumimoji="0" lang="en-US" altLang="ko-KR" b="1" dirty="0">
              <a:solidFill>
                <a:prstClr val="black"/>
              </a:solidFill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549" y="5589240"/>
            <a:ext cx="8897879" cy="430887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latinLnBrk="0" hangingPunct="0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è"/>
              <a:defRPr/>
            </a:pPr>
            <a:r>
              <a:rPr kumimoji="0" lang="ko-KR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</a:t>
            </a:r>
            <a:r>
              <a:rPr kumimoji="0" lang="en-US" altLang="ko-K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AGPL</a:t>
            </a:r>
            <a:r>
              <a:rPr kumimoji="0" lang="ko-KR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은 서비스의 경우에도 소스 반환 의무화 </a:t>
            </a:r>
            <a:endParaRPr kumimoji="0" lang="en-US" altLang="ko-K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700808"/>
            <a:ext cx="9144000" cy="32918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4488" y="5137360"/>
            <a:ext cx="35654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10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anum Gothic" charset="-127"/>
              </a:rPr>
              <a:t>출처</a:t>
            </a:r>
            <a:r>
              <a:rPr lang="en-US" altLang="ko-KR" sz="10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anum Gothic" charset="-127"/>
              </a:rPr>
              <a:t>:</a:t>
            </a:r>
            <a:r>
              <a:rPr lang="ko-KR" altLang="en-US" sz="10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anum Gothic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anum Gothic" charset="-127"/>
                <a:hlinkClick r:id="rId5"/>
              </a:rPr>
              <a:t>http://</a:t>
            </a:r>
            <a:r>
              <a:rPr lang="en-US" altLang="ko-KR" sz="10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anum Gothic" charset="-127"/>
                <a:hlinkClick r:id="rId5"/>
              </a:rPr>
              <a:t>www.oss.kr/oss/images/intro/license_02.gif</a:t>
            </a:r>
            <a:r>
              <a:rPr lang="ko-KR" altLang="en-US" sz="105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Nanum Gothic" charset="-127"/>
              </a:rPr>
              <a:t> </a:t>
            </a:r>
            <a:endParaRPr lang="ko-KR" altLang="en-US" sz="10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Nanum 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42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3" y="2204864"/>
            <a:ext cx="8807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50800" algn="ctr" defTabSz="939800" eaLnBrk="0" fontAlgn="b" hangingPunct="0">
              <a:spcBef>
                <a:spcPct val="30000"/>
              </a:spcBef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  <a:ea typeface="맑은 고딕"/>
                <a:cs typeface="맑은 고딕"/>
              </a:rPr>
              <a:t>질의 </a:t>
            </a:r>
            <a:r>
              <a:rPr lang="en-US" altLang="ko-KR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  <a:ea typeface="맑은 고딕"/>
                <a:cs typeface="맑은 고딕"/>
              </a:rPr>
              <a:t>/ </a:t>
            </a:r>
            <a:r>
              <a:rPr lang="ko-KR" alt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  <a:ea typeface="맑은 고딕"/>
                <a:cs typeface="맑은 고딕"/>
              </a:rPr>
              <a:t>응답</a:t>
            </a:r>
            <a:endParaRPr lang="en-US" altLang="ko-KR" sz="60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w Cen MT" charset="0"/>
              <a:ea typeface="맑은 고딕"/>
              <a:cs typeface="맑은 고딕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29" y="3356992"/>
            <a:ext cx="396917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I-1. QGIS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 개요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  <a:cs typeface="맑은 고딕" pitchFamily="50" charset="-128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0" y="919804"/>
            <a:ext cx="90749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en-US" altLang="ko-KR" b="1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QGIS</a:t>
            </a:r>
            <a:r>
              <a:rPr kumimoji="0" lang="ko-KR" altLang="en-US" b="1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란</a:t>
            </a:r>
            <a:r>
              <a:rPr kumimoji="0" lang="en-US" altLang="ko-KR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?</a:t>
            </a:r>
          </a:p>
          <a:p>
            <a:pPr marL="285750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kumimoji="0" lang="en-US" altLang="ko-KR" b="1" dirty="0">
              <a:solidFill>
                <a:prstClr val="black"/>
              </a:solidFill>
              <a:latin typeface="Calibri"/>
              <a:ea typeface="맑은 고딕" panose="020B0503020000020004" pitchFamily="50" charset="-127"/>
              <a:cs typeface="+mn-cs"/>
            </a:endParaRPr>
          </a:p>
          <a:p>
            <a:pPr marL="285750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ko-KR" altLang="en-US" dirty="0" err="1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게리</a:t>
            </a:r>
            <a:r>
              <a:rPr kumimoji="0" lang="ko-KR" altLang="en-US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dirty="0" err="1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셔먼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(Gary Sherman)</a:t>
            </a:r>
            <a:r>
              <a:rPr kumimoji="0" lang="ko-KR" altLang="en-US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이 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2002</a:t>
            </a:r>
            <a:r>
              <a:rPr kumimoji="0" lang="ko-KR" altLang="en-US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년부터 개발하기 시작</a:t>
            </a:r>
            <a:endParaRPr kumimoji="0" lang="en-US" altLang="ko-KR" dirty="0" smtClean="0">
              <a:solidFill>
                <a:prstClr val="black"/>
              </a:solidFill>
              <a:latin typeface="Calibri"/>
              <a:ea typeface="맑은 고딕" panose="020B0503020000020004" pitchFamily="50" charset="-127"/>
              <a:cs typeface="+mn-cs"/>
            </a:endParaRPr>
          </a:p>
          <a:p>
            <a:pPr marL="742950" lvl="1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ko-KR" altLang="en-US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개발자 </a:t>
            </a:r>
            <a:r>
              <a:rPr kumimoji="0" lang="ko-KR" altLang="en-US" dirty="0" err="1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블로그</a:t>
            </a:r>
            <a:r>
              <a:rPr kumimoji="0" lang="en-US" altLang="ko-KR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  <a:hlinkClick r:id="rId3"/>
              </a:rPr>
              <a:t>http://spatialgalaxy.net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  <a:hlinkClick r:id="rId3"/>
              </a:rPr>
              <a:t>/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dirty="0">
              <a:solidFill>
                <a:prstClr val="black"/>
              </a:solidFill>
              <a:latin typeface="Calibri"/>
              <a:ea typeface="맑은 고딕" panose="020B0503020000020004" pitchFamily="50" charset="-127"/>
              <a:cs typeface="+mn-cs"/>
            </a:endParaRPr>
          </a:p>
          <a:p>
            <a:pPr marL="285750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2007</a:t>
            </a:r>
            <a:r>
              <a:rPr kumimoji="0" lang="ko-KR" altLang="en-US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년부터 </a:t>
            </a:r>
            <a:r>
              <a:rPr kumimoji="0" lang="en-US" altLang="ko-KR" dirty="0" err="1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OSGeo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 Foundation Incubator project</a:t>
            </a:r>
            <a:r>
              <a:rPr kumimoji="0" lang="ko-KR" altLang="en-US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로 선정 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-&gt;</a:t>
            </a:r>
            <a:r>
              <a:rPr kumimoji="0" lang="ko-KR" altLang="en-US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 이후 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OSGeo Project</a:t>
            </a:r>
            <a:r>
              <a:rPr kumimoji="0" lang="ko-KR" altLang="en-US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로 등재 </a:t>
            </a:r>
            <a:endParaRPr kumimoji="0" lang="en-US" altLang="ko-KR" dirty="0" smtClean="0">
              <a:solidFill>
                <a:prstClr val="black"/>
              </a:solidFill>
              <a:latin typeface="Calibri"/>
              <a:ea typeface="맑은 고딕" panose="020B0503020000020004" pitchFamily="50" charset="-127"/>
              <a:cs typeface="+mn-cs"/>
            </a:endParaRPr>
          </a:p>
          <a:p>
            <a:pPr marL="285750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ko-KR" altLang="en-US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공식 홈페이지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  <a:hlinkClick r:id="rId4"/>
              </a:rPr>
              <a:t>http://www.qgis.org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  </a:t>
            </a:r>
          </a:p>
          <a:p>
            <a:pPr marL="285750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ko-KR" altLang="en-US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다운로드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한국어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): </a:t>
            </a:r>
            <a:r>
              <a:rPr kumimoji="0" lang="en-US" altLang="ko-KR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  <a:hlinkClick r:id="rId5"/>
              </a:rPr>
              <a:t>http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  <a:hlinkClick r:id="rId5"/>
              </a:rPr>
              <a:t>://qgis.org/ko/site/forusers/download.html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285750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ko-KR" altLang="en-US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라이선스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: GNU GPL</a:t>
            </a:r>
            <a:endParaRPr kumimoji="0" lang="en-US" altLang="ko-KR" dirty="0">
              <a:solidFill>
                <a:prstClr val="black"/>
              </a:solidFill>
              <a:latin typeface="Calibri"/>
              <a:ea typeface="맑은 고딕" panose="020B0503020000020004" pitchFamily="50" charset="-127"/>
              <a:cs typeface="+mn-cs"/>
            </a:endParaRPr>
          </a:p>
          <a:p>
            <a:pPr marL="285750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ko-KR" altLang="en-US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최신버전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: 2.18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3140968"/>
            <a:ext cx="3960440" cy="363040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3080" y="3506900"/>
            <a:ext cx="2135345" cy="2936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I-1. QGIS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 개요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  <a:cs typeface="맑은 고딕" pitchFamily="50" charset="-128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0" y="908050"/>
            <a:ext cx="9074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ko-KR" altLang="en-US" b="1" dirty="0" err="1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게리</a:t>
            </a:r>
            <a:r>
              <a:rPr kumimoji="0" lang="ko-KR" altLang="en-US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b="1" dirty="0" err="1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셔먼</a:t>
            </a:r>
            <a:r>
              <a:rPr kumimoji="0" lang="en-US" altLang="ko-KR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(Gary Sherman) Sol Katz Award </a:t>
            </a:r>
            <a:r>
              <a:rPr kumimoji="0" lang="ko-KR" altLang="en-US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수상</a:t>
            </a:r>
            <a:r>
              <a:rPr kumimoji="0" lang="en-US" altLang="ko-KR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(2014</a:t>
            </a:r>
            <a:r>
              <a:rPr kumimoji="0" lang="ko-KR" altLang="en-US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년 </a:t>
            </a:r>
            <a:r>
              <a:rPr kumimoji="0" lang="en-US" altLang="ko-KR" b="1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FOSS4G PDX 2014)</a:t>
            </a:r>
          </a:p>
          <a:p>
            <a:pPr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  <a:hlinkClick r:id="rId3"/>
              </a:rPr>
              <a:t>http</a:t>
            </a:r>
            <a:r>
              <a:rPr kumimoji="0" lang="en-US" altLang="ko-KR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  <a:hlinkClick r:id="rId3"/>
              </a:rPr>
              <a:t>://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  <a:hlinkClick r:id="rId3"/>
              </a:rPr>
              <a:t>www.osgeo.org/node/1467</a:t>
            </a:r>
            <a:r>
              <a:rPr kumimoji="0" lang="en-US" altLang="ko-KR" dirty="0" smtClean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616" y="1700808"/>
            <a:ext cx="687257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I-1. QGIS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 개요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  <a:cs typeface="맑은 고딕" pitchFamily="50" charset="-128"/>
            </a:endParaRPr>
          </a:p>
        </p:txBody>
      </p:sp>
      <p:sp>
        <p:nvSpPr>
          <p:cNvPr id="49" name="직사각형 20"/>
          <p:cNvSpPr/>
          <p:nvPr/>
        </p:nvSpPr>
        <p:spPr>
          <a:xfrm>
            <a:off x="0" y="914400"/>
            <a:ext cx="9601200" cy="481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itchFamily="50" charset="-128"/>
              </a:rPr>
              <a:t>QGIS</a:t>
            </a:r>
            <a:r>
              <a:rPr lang="ko-KR" altLang="en-US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itchFamily="50" charset="-128"/>
              </a:rPr>
              <a:t>란</a:t>
            </a:r>
            <a:r>
              <a:rPr lang="en-US" altLang="ko-KR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itchFamily="50" charset="-128"/>
              </a:rPr>
              <a:t>?</a:t>
            </a:r>
            <a:r>
              <a:rPr lang="ko-KR" altLang="en-US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itchFamily="50" charset="-128"/>
              </a:rPr>
              <a:t> </a:t>
            </a:r>
            <a:endParaRPr lang="en-US" altLang="ko-KR" sz="15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 pitchFamily="50" charset="-128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36386" y="1466215"/>
            <a:ext cx="8630989" cy="36004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itchFamily="2" charset="2"/>
              <a:buChar char="è"/>
              <a:defRPr/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오픈 소스 기반의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GIS Desktop SW (ArcMap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과 유사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)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36387" y="2030908"/>
            <a:ext cx="1676400" cy="339006"/>
          </a:xfrm>
          <a:prstGeom prst="roundRect">
            <a:avLst>
              <a:gd name="adj" fmla="val 16667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2813" eaLnBrk="1" fontAlgn="auto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지원 운영 체제 </a:t>
            </a:r>
            <a:endParaRPr kumimoji="1" lang="ko-KR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36387" y="2390948"/>
            <a:ext cx="2667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80000" indent="-180000" algn="l" defTabSz="912813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ko-KR" sz="1800" b="1" u="none" dirty="0" smtClean="0">
              <a:solidFill>
                <a:srgbClr val="008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  <a:p>
            <a:pPr marL="180000" indent="-180000" algn="l" defTabSz="912813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ko-KR" sz="1600" b="1" u="none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MS Windows</a:t>
            </a:r>
          </a:p>
          <a:p>
            <a:pPr marL="180000" indent="-180000" algn="l" defTabSz="912813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ko-KR" sz="1600" b="1" u="none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Mac OSX</a:t>
            </a:r>
          </a:p>
          <a:p>
            <a:pPr marL="180000" indent="-180000" algn="l" defTabSz="912813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ko-KR" sz="1600" b="1" u="none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Linux, Unix</a:t>
            </a:r>
            <a:endParaRPr lang="ko-KR" altLang="en-US" sz="1600" b="1" u="none" dirty="0" smtClean="0"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636387" y="3426171"/>
            <a:ext cx="1676400" cy="339006"/>
          </a:xfrm>
          <a:prstGeom prst="roundRect">
            <a:avLst>
              <a:gd name="adj" fmla="val 16667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2813" eaLnBrk="1" fontAlgn="auto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라이선스 </a:t>
            </a:r>
            <a:endParaRPr kumimoji="1" lang="ko-KR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636387" y="388741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80000" indent="-180000" algn="l" defTabSz="912813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ko-KR" sz="1800" b="1" u="none" dirty="0" smtClean="0">
              <a:solidFill>
                <a:srgbClr val="008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  <a:p>
            <a:pPr marL="180000" indent="-180000" algn="l" defTabSz="912813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ko-KR" sz="1600" b="1" u="none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GNU General</a:t>
            </a:r>
          </a:p>
          <a:p>
            <a:pPr marL="180000" indent="-180000" algn="l" defTabSz="912813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  </a:t>
            </a:r>
            <a:r>
              <a:rPr lang="en-US" altLang="ko-KR" sz="1600" b="1" u="none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Public License</a:t>
            </a:r>
          </a:p>
          <a:p>
            <a:pPr marL="180000" indent="-180000" algn="l" defTabSz="912813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  </a:t>
            </a:r>
            <a:r>
              <a:rPr lang="en-US" altLang="ko-KR" sz="1600" b="1" u="none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(GPL)</a:t>
            </a:r>
            <a:endParaRPr lang="ko-KR" altLang="en-US" sz="1600" b="1" u="none" dirty="0" smtClean="0"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636387" y="4788246"/>
            <a:ext cx="1676400" cy="339006"/>
          </a:xfrm>
          <a:prstGeom prst="roundRect">
            <a:avLst>
              <a:gd name="adj" fmla="val 16667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2813" eaLnBrk="1" fontAlgn="auto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기반 언어 </a:t>
            </a:r>
            <a:endParaRPr kumimoji="1" lang="ko-KR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36387" y="4948683"/>
            <a:ext cx="2590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80000" indent="-180000" algn="l" defTabSz="912813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ko-KR" sz="1800" b="1" u="none" dirty="0" smtClean="0">
              <a:solidFill>
                <a:srgbClr val="008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  <a:p>
            <a:pPr marL="180000" indent="-180000" algn="l" defTabSz="912813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ko-KR" sz="1600" b="1" u="none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C++, Python </a:t>
            </a:r>
            <a:endParaRPr lang="ko-KR" altLang="en-US" sz="1600" b="1" u="none" dirty="0" smtClean="0"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775397"/>
              </p:ext>
            </p:extLst>
          </p:nvPr>
        </p:nvGraphicFramePr>
        <p:xfrm>
          <a:off x="2652610" y="1880307"/>
          <a:ext cx="6614766" cy="44874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204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09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/>
                        <a:t>Release Date</a:t>
                      </a:r>
                      <a:endParaRPr lang="en-US"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/>
                        <a:t>Version</a:t>
                      </a:r>
                      <a:endParaRPr lang="en-US"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 smtClean="0"/>
                        <a:t>Codename</a:t>
                      </a:r>
                      <a:endParaRPr lang="en-US"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4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2002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년 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7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월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0.0.1-Alpha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Start!!!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54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2008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년 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5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월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"Io"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54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2008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년</a:t>
                      </a:r>
                      <a:r>
                        <a:rPr lang="en-US" sz="1100" u="none" strike="noStrike" dirty="0" smtClean="0">
                          <a:effectLst/>
                        </a:rPr>
                        <a:t> 7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월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0.11.0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"Metis"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54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2009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월 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1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월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"</a:t>
                      </a:r>
                      <a:r>
                        <a:rPr lang="en-US" sz="1100" u="none" strike="noStrike" dirty="0" err="1">
                          <a:effectLst/>
                        </a:rPr>
                        <a:t>Kore</a:t>
                      </a:r>
                      <a:r>
                        <a:rPr lang="en-US" sz="1100" u="none" strike="noStrike" dirty="0">
                          <a:effectLst/>
                        </a:rPr>
                        <a:t>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2009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월 </a:t>
                      </a:r>
                      <a:r>
                        <a:rPr lang="en-US" altLang="ko-KR" sz="800" u="none" strike="noStrike" dirty="0" smtClean="0">
                          <a:effectLst/>
                        </a:rPr>
                        <a:t>5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월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1.1.0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"Pan"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5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2009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년 </a:t>
                      </a:r>
                      <a:r>
                        <a:rPr lang="en-US" altLang="ko-KR" sz="800" u="none" strike="noStrike" dirty="0" smtClean="0">
                          <a:effectLst/>
                        </a:rPr>
                        <a:t>9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월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1.2.0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"Daphnis"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3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800" u="none" strike="noStrike" dirty="0" smtClean="0">
                          <a:effectLst/>
                        </a:rPr>
                        <a:t>20</a:t>
                      </a:r>
                      <a:r>
                        <a:rPr lang="en-US" sz="800" u="none" strike="noStrike" dirty="0" smtClean="0">
                          <a:effectLst/>
                        </a:rPr>
                        <a:t>09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년 </a:t>
                      </a:r>
                      <a:r>
                        <a:rPr lang="en-US" altLang="ko-KR" sz="800" u="none" strike="noStrike" dirty="0" smtClean="0">
                          <a:effectLst/>
                        </a:rPr>
                        <a:t>9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월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1.3.0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"</a:t>
                      </a:r>
                      <a:r>
                        <a:rPr lang="en-US" sz="800" u="none" strike="noStrike" dirty="0" err="1">
                          <a:effectLst/>
                        </a:rPr>
                        <a:t>Mimas</a:t>
                      </a:r>
                      <a:r>
                        <a:rPr lang="en-US" sz="800" u="none" strike="noStrike" dirty="0">
                          <a:effectLst/>
                        </a:rPr>
                        <a:t>"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1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800" u="none" strike="noStrike" dirty="0" smtClean="0">
                          <a:effectLst/>
                        </a:rPr>
                        <a:t>20</a:t>
                      </a:r>
                      <a:r>
                        <a:rPr lang="en-US" sz="800" u="none" strike="noStrike" dirty="0" smtClean="0">
                          <a:effectLst/>
                        </a:rPr>
                        <a:t>10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년 </a:t>
                      </a:r>
                      <a:r>
                        <a:rPr lang="en-US" altLang="ko-KR" sz="800" u="none" strike="noStrike" dirty="0" smtClean="0">
                          <a:effectLst/>
                        </a:rPr>
                        <a:t>1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월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1.4.0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"</a:t>
                      </a:r>
                      <a:r>
                        <a:rPr lang="en-US" sz="800" u="none" strike="noStrike" dirty="0" err="1">
                          <a:effectLst/>
                        </a:rPr>
                        <a:t>Enceladus</a:t>
                      </a:r>
                      <a:r>
                        <a:rPr lang="en-US" sz="800" u="none" strike="noStrike" dirty="0">
                          <a:effectLst/>
                        </a:rPr>
                        <a:t>"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800" u="none" strike="noStrike" dirty="0" smtClean="0">
                          <a:effectLst/>
                        </a:rPr>
                        <a:t>20</a:t>
                      </a:r>
                      <a:r>
                        <a:rPr lang="en-US" sz="800" u="none" strike="noStrike" dirty="0" smtClean="0">
                          <a:effectLst/>
                        </a:rPr>
                        <a:t>10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년 </a:t>
                      </a:r>
                      <a:r>
                        <a:rPr lang="en-US" altLang="ko-KR" sz="800" u="none" strike="noStrike" dirty="0" smtClean="0">
                          <a:effectLst/>
                        </a:rPr>
                        <a:t>7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월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1.5.0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"Tethys"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800" u="none" strike="noStrike" dirty="0" smtClean="0">
                          <a:effectLst/>
                        </a:rPr>
                        <a:t>20</a:t>
                      </a:r>
                      <a:r>
                        <a:rPr lang="en-US" sz="800" u="none" strike="noStrike" dirty="0" smtClean="0">
                          <a:effectLst/>
                        </a:rPr>
                        <a:t>10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년 </a:t>
                      </a:r>
                      <a:r>
                        <a:rPr lang="en-US" altLang="ko-KR" sz="800" u="none" strike="noStrike" dirty="0" smtClean="0">
                          <a:effectLst/>
                        </a:rPr>
                        <a:t>11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월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1.6.0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"</a:t>
                      </a:r>
                      <a:r>
                        <a:rPr lang="en-US" sz="800" u="none" strike="noStrike" dirty="0" err="1">
                          <a:effectLst/>
                        </a:rPr>
                        <a:t>Copiapó</a:t>
                      </a:r>
                      <a:r>
                        <a:rPr lang="en-US" sz="800" u="none" strike="noStrike" dirty="0">
                          <a:effectLst/>
                        </a:rPr>
                        <a:t>"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73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800" u="none" strike="noStrike" dirty="0" smtClean="0">
                          <a:effectLst/>
                        </a:rPr>
                        <a:t>20</a:t>
                      </a:r>
                      <a:r>
                        <a:rPr lang="en-US" sz="800" u="none" strike="noStrike" dirty="0" smtClean="0">
                          <a:effectLst/>
                        </a:rPr>
                        <a:t>11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년 </a:t>
                      </a:r>
                      <a:r>
                        <a:rPr lang="en-US" altLang="ko-KR" sz="800" u="none" strike="noStrike" dirty="0" smtClean="0">
                          <a:effectLst/>
                        </a:rPr>
                        <a:t>6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월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1.7.0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"</a:t>
                      </a:r>
                      <a:r>
                        <a:rPr lang="en-US" sz="800" u="none" strike="noStrike" dirty="0" err="1">
                          <a:effectLst/>
                        </a:rPr>
                        <a:t>Wrocław</a:t>
                      </a:r>
                      <a:r>
                        <a:rPr lang="en-US" sz="800" u="none" strike="noStrike" dirty="0">
                          <a:effectLst/>
                        </a:rPr>
                        <a:t>"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54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u="none" strike="noStrike" dirty="0" smtClean="0">
                          <a:effectLst/>
                        </a:rPr>
                        <a:t>20</a:t>
                      </a:r>
                      <a:r>
                        <a:rPr lang="en-US" sz="1100" b="1" u="none" strike="noStrike" dirty="0" smtClean="0">
                          <a:effectLst/>
                        </a:rPr>
                        <a:t>12</a:t>
                      </a:r>
                      <a:r>
                        <a:rPr lang="ko-KR" altLang="en-US" sz="1100" b="1" u="none" strike="noStrike" dirty="0" smtClean="0">
                          <a:effectLst/>
                        </a:rPr>
                        <a:t>년 </a:t>
                      </a:r>
                      <a:r>
                        <a:rPr lang="en-US" altLang="ko-KR" sz="1100" b="1" u="none" strike="noStrike" dirty="0" smtClean="0">
                          <a:effectLst/>
                        </a:rPr>
                        <a:t>6</a:t>
                      </a:r>
                      <a:r>
                        <a:rPr lang="ko-KR" altLang="en-US" sz="1100" b="1" u="none" strike="noStrike" dirty="0" smtClean="0">
                          <a:effectLst/>
                        </a:rPr>
                        <a:t>월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1.8.0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"</a:t>
                      </a:r>
                      <a:r>
                        <a:rPr lang="en-US" sz="1100" b="1" u="none" strike="noStrike" dirty="0" err="1">
                          <a:effectLst/>
                        </a:rPr>
                        <a:t>Lisboa</a:t>
                      </a:r>
                      <a:r>
                        <a:rPr lang="en-US" sz="1100" b="1" u="none" strike="noStrike" dirty="0">
                          <a:effectLst/>
                        </a:rPr>
                        <a:t>"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54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u="none" strike="noStrike" dirty="0" smtClean="0">
                          <a:effectLst/>
                        </a:rPr>
                        <a:t>20</a:t>
                      </a:r>
                      <a:r>
                        <a:rPr lang="en-US" sz="1100" b="1" u="none" strike="noStrike" dirty="0" smtClean="0">
                          <a:effectLst/>
                        </a:rPr>
                        <a:t>13</a:t>
                      </a:r>
                      <a:r>
                        <a:rPr lang="ko-KR" altLang="en-US" sz="1100" b="1" u="none" strike="noStrike" dirty="0" smtClean="0">
                          <a:effectLst/>
                        </a:rPr>
                        <a:t>년 </a:t>
                      </a:r>
                      <a:r>
                        <a:rPr lang="en-US" altLang="ko-KR" sz="1100" b="1" u="none" strike="noStrike" dirty="0" smtClean="0">
                          <a:effectLst/>
                        </a:rPr>
                        <a:t>9</a:t>
                      </a:r>
                      <a:r>
                        <a:rPr lang="ko-KR" altLang="en-US" sz="1100" b="1" u="none" strike="noStrike" dirty="0" smtClean="0">
                          <a:effectLst/>
                        </a:rPr>
                        <a:t>월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 dirty="0" smtClean="0">
                          <a:effectLst/>
                        </a:rPr>
                        <a:t>2.0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"</a:t>
                      </a:r>
                      <a:r>
                        <a:rPr lang="en-US" sz="1100" b="1" u="none" strike="noStrike" dirty="0" err="1">
                          <a:effectLst/>
                        </a:rPr>
                        <a:t>Dufour</a:t>
                      </a:r>
                      <a:r>
                        <a:rPr lang="en-US" sz="1100" b="1" u="none" strike="noStrike" dirty="0">
                          <a:effectLst/>
                        </a:rPr>
                        <a:t>"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>
                          <a:effectLst/>
                        </a:rPr>
                        <a:t>20</a:t>
                      </a:r>
                      <a:r>
                        <a:rPr lang="en-US" sz="1100" u="none" strike="noStrike" dirty="0" smtClean="0">
                          <a:effectLst/>
                        </a:rPr>
                        <a:t>14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년 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2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월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2.2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“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Valmiera</a:t>
                      </a:r>
                      <a:r>
                        <a:rPr lang="en-US" sz="1100" u="none" strike="noStrike" dirty="0" smtClean="0">
                          <a:effectLst/>
                        </a:rPr>
                        <a:t>”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>
                          <a:effectLst/>
                        </a:rPr>
                        <a:t>20</a:t>
                      </a:r>
                      <a:r>
                        <a:rPr lang="en-US" sz="1100" u="none" strike="noStrike" dirty="0" smtClean="0">
                          <a:effectLst/>
                        </a:rPr>
                        <a:t>14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년</a:t>
                      </a:r>
                      <a:r>
                        <a:rPr lang="en-US" sz="1100" u="none" strike="noStrike" dirty="0" smtClean="0">
                          <a:effectLst/>
                        </a:rPr>
                        <a:t> 6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월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2.4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“Chugiak”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>
                          <a:effectLst/>
                        </a:rPr>
                        <a:t>20</a:t>
                      </a:r>
                      <a:r>
                        <a:rPr lang="en-US" sz="1100" u="none" strike="noStrike" dirty="0" smtClean="0">
                          <a:effectLst/>
                        </a:rPr>
                        <a:t>14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년 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11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월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2.6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“Brighton”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5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effectLst/>
                        </a:rPr>
                        <a:t>2015</a:t>
                      </a:r>
                      <a:r>
                        <a:rPr lang="ko-KR" altLang="en-US" sz="1100" b="1" u="none" strike="noStrike" dirty="0" smtClean="0">
                          <a:effectLst/>
                        </a:rPr>
                        <a:t>년 </a:t>
                      </a:r>
                      <a:r>
                        <a:rPr lang="en-US" altLang="ko-KR" sz="1100" b="1" u="none" strike="noStrike" dirty="0" smtClean="0">
                          <a:effectLst/>
                        </a:rPr>
                        <a:t>2</a:t>
                      </a:r>
                      <a:r>
                        <a:rPr lang="ko-KR" altLang="en-US" sz="1100" b="1" u="none" strike="noStrike" dirty="0" smtClean="0">
                          <a:effectLst/>
                        </a:rPr>
                        <a:t>월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effectLst/>
                        </a:rPr>
                        <a:t>2.8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effectLst/>
                        </a:rPr>
                        <a:t>“Wien”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5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902137"/>
                  </a:ext>
                </a:extLst>
              </a:tr>
              <a:tr h="2205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5405"/>
                  </a:ext>
                </a:extLst>
              </a:tr>
              <a:tr h="2205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2.14</a:t>
                      </a:r>
                      <a:r>
                        <a:rPr lang="en-US" altLang="ko-KR" sz="1100" b="1" u="none" strike="noStrike" dirty="0" smtClean="0">
                          <a:effectLst/>
                        </a:rPr>
                        <a:t> (</a:t>
                      </a:r>
                      <a:r>
                        <a:rPr lang="en-US" altLang="ko-KR" sz="1100" b="1" u="none" strike="noStrike" dirty="0" smtClean="0">
                          <a:effectLst/>
                        </a:rPr>
                        <a:t>LTR, </a:t>
                      </a:r>
                      <a:r>
                        <a:rPr lang="ko-KR" altLang="en-US" sz="1100" b="1" u="none" strike="noStrike" dirty="0" smtClean="0">
                          <a:effectLst/>
                        </a:rPr>
                        <a:t>장기유지버전</a:t>
                      </a:r>
                      <a:r>
                        <a:rPr lang="en-US" altLang="ko-KR" sz="1100" b="1" u="none" strike="noStrike" dirty="0" smtClean="0">
                          <a:effectLst/>
                        </a:rPr>
                        <a:t>)</a:t>
                      </a:r>
                      <a:endParaRPr lang="en-US" altLang="ko-KR" sz="1100" b="1" i="0" u="none" strike="noStrike" dirty="0" smtClean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“Essen”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7625944"/>
                  </a:ext>
                </a:extLst>
              </a:tr>
              <a:tr h="2205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“</a:t>
                      </a:r>
                      <a:r>
                        <a:rPr lang="en-US" altLang="ko-KR" sz="1100" b="0" dirty="0" err="1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Nodebo</a:t>
                      </a:r>
                      <a:r>
                        <a:rPr lang="en-US" altLang="ko-KR" sz="1100" b="0" dirty="0" smtClean="0">
                          <a:latin typeface="Nanum Gothic" charset="-127"/>
                          <a:ea typeface="Nanum Gothic" charset="-127"/>
                          <a:cs typeface="Nanum Gothic" charset="-127"/>
                        </a:rPr>
                        <a:t>”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3003133"/>
                  </a:ext>
                </a:extLst>
              </a:tr>
              <a:tr h="2205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2.18 (LTR,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장기유지버전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“Las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Palmas”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8541195"/>
                  </a:ext>
                </a:extLst>
              </a:tr>
            </a:tbl>
          </a:graphicData>
        </a:graphic>
      </p:graphicFrame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636387" y="5682282"/>
            <a:ext cx="1676400" cy="339006"/>
          </a:xfrm>
          <a:prstGeom prst="roundRect">
            <a:avLst>
              <a:gd name="adj" fmla="val 16667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2813" eaLnBrk="1" fontAlgn="auto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b="1" kern="0" dirty="0" smtClea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최신버</a:t>
            </a:r>
            <a:r>
              <a:rPr lang="ko-KR" altLang="en-US" sz="1600" b="1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전</a:t>
            </a: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</a:t>
            </a:r>
            <a:endParaRPr kumimoji="1" lang="ko-KR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36387" y="5842719"/>
            <a:ext cx="2590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80000" indent="-180000" algn="l" defTabSz="912813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ko-KR" sz="1800" b="1" u="none" dirty="0" smtClean="0">
              <a:solidFill>
                <a:srgbClr val="008000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180000" indent="-180000" defTabSz="912813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ko-KR" sz="1600" b="1" u="none" dirty="0" smtClean="0">
                <a:latin typeface="Nanum Gothic" charset="-127"/>
                <a:ea typeface="Nanum Gothic" charset="-127"/>
                <a:cs typeface="Nanum Gothic" charset="-127"/>
              </a:rPr>
              <a:t>2.18</a:t>
            </a:r>
            <a:r>
              <a:rPr lang="ko-KR" altLang="en-US" sz="1600" b="1" u="none" dirty="0" smtClean="0"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lang="en-US" altLang="ko-KR" sz="1600" b="1" u="none" dirty="0" smtClean="0">
                <a:latin typeface="Nanum Gothic" charset="-127"/>
                <a:ea typeface="Nanum Gothic" charset="-127"/>
                <a:cs typeface="Nanum Gothic" charset="-127"/>
              </a:rPr>
              <a:t>Las Palmas</a:t>
            </a:r>
            <a:endParaRPr lang="en-US" altLang="ko-KR" sz="1600" b="1" dirty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63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20"/>
          <p:cNvSpPr/>
          <p:nvPr/>
        </p:nvSpPr>
        <p:spPr>
          <a:xfrm>
            <a:off x="0" y="914400"/>
            <a:ext cx="9601200" cy="481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itchFamily="50" charset="-128"/>
              </a:rPr>
              <a:t>QGIS</a:t>
            </a:r>
            <a:r>
              <a:rPr lang="ko-KR" altLang="en-US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itchFamily="50" charset="-128"/>
              </a:rPr>
              <a:t> 제품군  </a:t>
            </a:r>
            <a:endParaRPr lang="en-US" altLang="ko-KR" sz="15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 pitchFamily="50" charset="-128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I-1. QGIS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 개요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  <a:cs typeface="맑은 고딕" pitchFamily="50" charset="-128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24091" y="1502678"/>
            <a:ext cx="8641151" cy="4950658"/>
            <a:chOff x="251425" y="1448736"/>
            <a:chExt cx="8641151" cy="4950658"/>
          </a:xfrm>
        </p:grpSpPr>
        <p:sp>
          <p:nvSpPr>
            <p:cNvPr id="19" name="자유형 18"/>
            <p:cNvSpPr/>
            <p:nvPr/>
          </p:nvSpPr>
          <p:spPr>
            <a:xfrm>
              <a:off x="5344302" y="4369624"/>
              <a:ext cx="3548274" cy="2029770"/>
            </a:xfrm>
            <a:custGeom>
              <a:avLst/>
              <a:gdLst>
                <a:gd name="connsiteX0" fmla="*/ 0 w 2445625"/>
                <a:gd name="connsiteY0" fmla="*/ 158421 h 1584210"/>
                <a:gd name="connsiteX1" fmla="*/ 158421 w 2445625"/>
                <a:gd name="connsiteY1" fmla="*/ 0 h 1584210"/>
                <a:gd name="connsiteX2" fmla="*/ 2287204 w 2445625"/>
                <a:gd name="connsiteY2" fmla="*/ 0 h 1584210"/>
                <a:gd name="connsiteX3" fmla="*/ 2445625 w 2445625"/>
                <a:gd name="connsiteY3" fmla="*/ 158421 h 1584210"/>
                <a:gd name="connsiteX4" fmla="*/ 2445625 w 2445625"/>
                <a:gd name="connsiteY4" fmla="*/ 1425789 h 1584210"/>
                <a:gd name="connsiteX5" fmla="*/ 2287204 w 2445625"/>
                <a:gd name="connsiteY5" fmla="*/ 1584210 h 1584210"/>
                <a:gd name="connsiteX6" fmla="*/ 158421 w 2445625"/>
                <a:gd name="connsiteY6" fmla="*/ 1584210 h 1584210"/>
                <a:gd name="connsiteX7" fmla="*/ 0 w 2445625"/>
                <a:gd name="connsiteY7" fmla="*/ 1425789 h 1584210"/>
                <a:gd name="connsiteX8" fmla="*/ 0 w 2445625"/>
                <a:gd name="connsiteY8" fmla="*/ 158421 h 158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5625" h="1584210">
                  <a:moveTo>
                    <a:pt x="0" y="158421"/>
                  </a:moveTo>
                  <a:cubicBezTo>
                    <a:pt x="0" y="70927"/>
                    <a:pt x="70927" y="0"/>
                    <a:pt x="158421" y="0"/>
                  </a:cubicBezTo>
                  <a:lnTo>
                    <a:pt x="2287204" y="0"/>
                  </a:lnTo>
                  <a:cubicBezTo>
                    <a:pt x="2374698" y="0"/>
                    <a:pt x="2445625" y="70927"/>
                    <a:pt x="2445625" y="158421"/>
                  </a:cubicBezTo>
                  <a:lnTo>
                    <a:pt x="2445625" y="1425789"/>
                  </a:lnTo>
                  <a:cubicBezTo>
                    <a:pt x="2445625" y="1513283"/>
                    <a:pt x="2374698" y="1584210"/>
                    <a:pt x="2287204" y="1584210"/>
                  </a:cubicBezTo>
                  <a:lnTo>
                    <a:pt x="158421" y="1584210"/>
                  </a:lnTo>
                  <a:cubicBezTo>
                    <a:pt x="70927" y="1584210"/>
                    <a:pt x="0" y="1513283"/>
                    <a:pt x="0" y="1425789"/>
                  </a:cubicBezTo>
                  <a:lnTo>
                    <a:pt x="0" y="158421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8B5D3D">
                  <a:hueOff val="7159277"/>
                  <a:satOff val="-963"/>
                  <a:lumOff val="9542"/>
                  <a:alphaOff val="0"/>
                </a:srgbClr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txBody>
            <a:bodyPr spcFirstLastPara="0" vert="horz" wrap="square" lIns="837067" tIns="499432" rIns="103381" bIns="103380" numCol="1" spcCol="1270" anchor="t" anchorCtr="0">
              <a:noAutofit/>
            </a:bodyPr>
            <a:lstStyle/>
            <a:p>
              <a:pPr marL="171450" marR="0" lvl="1" indent="-17145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altLang="ko-KR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endParaRPr>
            </a:p>
            <a:p>
              <a:pPr marL="171450" marR="0" lvl="1" indent="-17145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altLang="ko-KR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endParaRPr>
            </a:p>
            <a:p>
              <a:pPr marL="171450" marR="0" lvl="1" indent="-17145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altLang="ko-KR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endParaRPr>
            </a:p>
            <a:p>
              <a:pPr marL="171450" marR="0" lvl="1" indent="-17145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altLang="ko-KR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endParaRPr>
            </a:p>
            <a:p>
              <a:pPr marL="171450" marR="0" lvl="1" indent="-17145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QGIS Server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와 </a:t>
              </a:r>
              <a:r>
                <a:rPr kumimoji="0" lang="en-US" altLang="ko-KR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GeoExt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 기반의 </a:t>
              </a:r>
              <a:r>
                <a: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Web Mapping Framework</a:t>
              </a:r>
              <a:endParaRPr kumimoji="0" lang="ko-KR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251425" y="4369624"/>
              <a:ext cx="3548271" cy="2029770"/>
            </a:xfrm>
            <a:custGeom>
              <a:avLst/>
              <a:gdLst>
                <a:gd name="connsiteX0" fmla="*/ 0 w 2445625"/>
                <a:gd name="connsiteY0" fmla="*/ 158421 h 1584210"/>
                <a:gd name="connsiteX1" fmla="*/ 158421 w 2445625"/>
                <a:gd name="connsiteY1" fmla="*/ 0 h 1584210"/>
                <a:gd name="connsiteX2" fmla="*/ 2287204 w 2445625"/>
                <a:gd name="connsiteY2" fmla="*/ 0 h 1584210"/>
                <a:gd name="connsiteX3" fmla="*/ 2445625 w 2445625"/>
                <a:gd name="connsiteY3" fmla="*/ 158421 h 1584210"/>
                <a:gd name="connsiteX4" fmla="*/ 2445625 w 2445625"/>
                <a:gd name="connsiteY4" fmla="*/ 1425789 h 1584210"/>
                <a:gd name="connsiteX5" fmla="*/ 2287204 w 2445625"/>
                <a:gd name="connsiteY5" fmla="*/ 1584210 h 1584210"/>
                <a:gd name="connsiteX6" fmla="*/ 158421 w 2445625"/>
                <a:gd name="connsiteY6" fmla="*/ 1584210 h 1584210"/>
                <a:gd name="connsiteX7" fmla="*/ 0 w 2445625"/>
                <a:gd name="connsiteY7" fmla="*/ 1425789 h 1584210"/>
                <a:gd name="connsiteX8" fmla="*/ 0 w 2445625"/>
                <a:gd name="connsiteY8" fmla="*/ 158421 h 158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5625" h="1584210">
                  <a:moveTo>
                    <a:pt x="0" y="158421"/>
                  </a:moveTo>
                  <a:cubicBezTo>
                    <a:pt x="0" y="70927"/>
                    <a:pt x="70927" y="0"/>
                    <a:pt x="158421" y="0"/>
                  </a:cubicBezTo>
                  <a:lnTo>
                    <a:pt x="2287204" y="0"/>
                  </a:lnTo>
                  <a:cubicBezTo>
                    <a:pt x="2374698" y="0"/>
                    <a:pt x="2445625" y="70927"/>
                    <a:pt x="2445625" y="158421"/>
                  </a:cubicBezTo>
                  <a:lnTo>
                    <a:pt x="2445625" y="1425789"/>
                  </a:lnTo>
                  <a:cubicBezTo>
                    <a:pt x="2445625" y="1513283"/>
                    <a:pt x="2374698" y="1584210"/>
                    <a:pt x="2287204" y="1584210"/>
                  </a:cubicBezTo>
                  <a:lnTo>
                    <a:pt x="158421" y="1584210"/>
                  </a:lnTo>
                  <a:cubicBezTo>
                    <a:pt x="70927" y="1584210"/>
                    <a:pt x="0" y="1513283"/>
                    <a:pt x="0" y="1425789"/>
                  </a:cubicBezTo>
                  <a:lnTo>
                    <a:pt x="0" y="158421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8B5D3D">
                  <a:hueOff val="10738916"/>
                  <a:satOff val="-1444"/>
                  <a:lumOff val="14313"/>
                  <a:alphaOff val="0"/>
                </a:srgbClr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txBody>
            <a:bodyPr spcFirstLastPara="0" vert="horz" wrap="square" lIns="103380" tIns="499432" rIns="837068" bIns="103380" numCol="1" spcCol="1270" anchor="t" anchorCtr="0">
              <a:noAutofit/>
            </a:bodyPr>
            <a:lstStyle/>
            <a:p>
              <a:pPr marL="172800" marR="0" lvl="0" indent="-172800" defTabSz="912813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WMS 1.3.0, 1.1.1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 서버 </a:t>
              </a:r>
              <a:endParaRPr kumimoji="0" lang="en-US" altLang="ko-KR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endParaRPr>
            </a:p>
            <a:p>
              <a:pPr marL="172800" marR="0" lvl="0" indent="-172800" defTabSz="912813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FastCGI</a:t>
              </a:r>
              <a:r>
                <a: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/CGI 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프로그램</a:t>
              </a:r>
              <a:endParaRPr kumimoji="0" lang="en-US" altLang="ko-KR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endParaRPr>
            </a:p>
            <a:p>
              <a:pPr marL="172800" marR="0" lvl="0" indent="-172800" defTabSz="912813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SLD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 등 지원</a:t>
              </a:r>
              <a:endParaRPr kumimoji="0" lang="en-US" altLang="ko-KR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endParaRPr>
            </a:p>
            <a:p>
              <a:pPr marL="172800" marR="0" lvl="0" indent="-172800" defTabSz="912813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QGIS Desktop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의 프로젝트  파일을 이용한 손쉬운 설정  </a:t>
              </a:r>
            </a:p>
            <a:p>
              <a:pPr marL="172800" marR="0" lvl="1" indent="-17280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ko-KR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자유형 23"/>
            <p:cNvSpPr/>
            <p:nvPr/>
          </p:nvSpPr>
          <p:spPr>
            <a:xfrm>
              <a:off x="5344302" y="1448736"/>
              <a:ext cx="3548274" cy="2029770"/>
            </a:xfrm>
            <a:custGeom>
              <a:avLst/>
              <a:gdLst>
                <a:gd name="connsiteX0" fmla="*/ 0 w 2445625"/>
                <a:gd name="connsiteY0" fmla="*/ 158421 h 1584210"/>
                <a:gd name="connsiteX1" fmla="*/ 158421 w 2445625"/>
                <a:gd name="connsiteY1" fmla="*/ 0 h 1584210"/>
                <a:gd name="connsiteX2" fmla="*/ 2287204 w 2445625"/>
                <a:gd name="connsiteY2" fmla="*/ 0 h 1584210"/>
                <a:gd name="connsiteX3" fmla="*/ 2445625 w 2445625"/>
                <a:gd name="connsiteY3" fmla="*/ 158421 h 1584210"/>
                <a:gd name="connsiteX4" fmla="*/ 2445625 w 2445625"/>
                <a:gd name="connsiteY4" fmla="*/ 1425789 h 1584210"/>
                <a:gd name="connsiteX5" fmla="*/ 2287204 w 2445625"/>
                <a:gd name="connsiteY5" fmla="*/ 1584210 h 1584210"/>
                <a:gd name="connsiteX6" fmla="*/ 158421 w 2445625"/>
                <a:gd name="connsiteY6" fmla="*/ 1584210 h 1584210"/>
                <a:gd name="connsiteX7" fmla="*/ 0 w 2445625"/>
                <a:gd name="connsiteY7" fmla="*/ 1425789 h 1584210"/>
                <a:gd name="connsiteX8" fmla="*/ 0 w 2445625"/>
                <a:gd name="connsiteY8" fmla="*/ 158421 h 158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5625" h="1584210">
                  <a:moveTo>
                    <a:pt x="0" y="158421"/>
                  </a:moveTo>
                  <a:cubicBezTo>
                    <a:pt x="0" y="70927"/>
                    <a:pt x="70927" y="0"/>
                    <a:pt x="158421" y="0"/>
                  </a:cubicBezTo>
                  <a:lnTo>
                    <a:pt x="2287204" y="0"/>
                  </a:lnTo>
                  <a:cubicBezTo>
                    <a:pt x="2374698" y="0"/>
                    <a:pt x="2445625" y="70927"/>
                    <a:pt x="2445625" y="158421"/>
                  </a:cubicBezTo>
                  <a:lnTo>
                    <a:pt x="2445625" y="1425789"/>
                  </a:lnTo>
                  <a:cubicBezTo>
                    <a:pt x="2445625" y="1513283"/>
                    <a:pt x="2374698" y="1584210"/>
                    <a:pt x="2287204" y="1584210"/>
                  </a:cubicBezTo>
                  <a:lnTo>
                    <a:pt x="158421" y="1584210"/>
                  </a:lnTo>
                  <a:cubicBezTo>
                    <a:pt x="70927" y="1584210"/>
                    <a:pt x="0" y="1513283"/>
                    <a:pt x="0" y="1425789"/>
                  </a:cubicBezTo>
                  <a:lnTo>
                    <a:pt x="0" y="158421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8B5D3D">
                  <a:hueOff val="3579639"/>
                  <a:satOff val="-481"/>
                  <a:lumOff val="4771"/>
                  <a:alphaOff val="0"/>
                </a:srgbClr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txBody>
            <a:bodyPr spcFirstLastPara="0" vert="horz" wrap="square" lIns="837067" tIns="103380" rIns="103381" bIns="499432" numCol="1" spcCol="1270" anchor="t" anchorCtr="0">
              <a:noAutofit/>
            </a:bodyPr>
            <a:lstStyle/>
            <a:p>
              <a:pPr marL="171450" marR="0" lvl="1" indent="-17145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지리정보 조회</a:t>
              </a:r>
              <a:r>
                <a:rPr kumimoji="0" lang="ko-KR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 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전용의 작고   빠른 </a:t>
              </a:r>
              <a:r>
                <a:rPr kumimoji="0" lang="ko-KR" altLang="en-US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뷰어</a:t>
              </a:r>
              <a:endParaRPr kumimoji="0" lang="ko-KR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자유형 24"/>
            <p:cNvSpPr/>
            <p:nvPr/>
          </p:nvSpPr>
          <p:spPr>
            <a:xfrm>
              <a:off x="251425" y="1448736"/>
              <a:ext cx="3548272" cy="2029770"/>
            </a:xfrm>
            <a:custGeom>
              <a:avLst/>
              <a:gdLst>
                <a:gd name="connsiteX0" fmla="*/ 0 w 2445625"/>
                <a:gd name="connsiteY0" fmla="*/ 158421 h 1584210"/>
                <a:gd name="connsiteX1" fmla="*/ 158421 w 2445625"/>
                <a:gd name="connsiteY1" fmla="*/ 0 h 1584210"/>
                <a:gd name="connsiteX2" fmla="*/ 2287204 w 2445625"/>
                <a:gd name="connsiteY2" fmla="*/ 0 h 1584210"/>
                <a:gd name="connsiteX3" fmla="*/ 2445625 w 2445625"/>
                <a:gd name="connsiteY3" fmla="*/ 158421 h 1584210"/>
                <a:gd name="connsiteX4" fmla="*/ 2445625 w 2445625"/>
                <a:gd name="connsiteY4" fmla="*/ 1425789 h 1584210"/>
                <a:gd name="connsiteX5" fmla="*/ 2287204 w 2445625"/>
                <a:gd name="connsiteY5" fmla="*/ 1584210 h 1584210"/>
                <a:gd name="connsiteX6" fmla="*/ 158421 w 2445625"/>
                <a:gd name="connsiteY6" fmla="*/ 1584210 h 1584210"/>
                <a:gd name="connsiteX7" fmla="*/ 0 w 2445625"/>
                <a:gd name="connsiteY7" fmla="*/ 1425789 h 1584210"/>
                <a:gd name="connsiteX8" fmla="*/ 0 w 2445625"/>
                <a:gd name="connsiteY8" fmla="*/ 158421 h 158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5625" h="1584210">
                  <a:moveTo>
                    <a:pt x="0" y="158421"/>
                  </a:moveTo>
                  <a:cubicBezTo>
                    <a:pt x="0" y="70927"/>
                    <a:pt x="70927" y="0"/>
                    <a:pt x="158421" y="0"/>
                  </a:cubicBezTo>
                  <a:lnTo>
                    <a:pt x="2287204" y="0"/>
                  </a:lnTo>
                  <a:cubicBezTo>
                    <a:pt x="2374698" y="0"/>
                    <a:pt x="2445625" y="70927"/>
                    <a:pt x="2445625" y="158421"/>
                  </a:cubicBezTo>
                  <a:lnTo>
                    <a:pt x="2445625" y="1425789"/>
                  </a:lnTo>
                  <a:cubicBezTo>
                    <a:pt x="2445625" y="1513283"/>
                    <a:pt x="2374698" y="1584210"/>
                    <a:pt x="2287204" y="1584210"/>
                  </a:cubicBezTo>
                  <a:lnTo>
                    <a:pt x="158421" y="1584210"/>
                  </a:lnTo>
                  <a:cubicBezTo>
                    <a:pt x="70927" y="1584210"/>
                    <a:pt x="0" y="1513283"/>
                    <a:pt x="0" y="1425789"/>
                  </a:cubicBezTo>
                  <a:lnTo>
                    <a:pt x="0" y="158421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8B5D3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txBody>
            <a:bodyPr spcFirstLastPara="0" vert="horz" wrap="square" lIns="103380" tIns="103380" rIns="837068" bIns="499432" numCol="1" spcCol="1270" anchor="t" anchorCtr="0">
              <a:noAutofit/>
            </a:bodyPr>
            <a:lstStyle/>
            <a:p>
              <a:pPr marL="171450" marR="0" lvl="1" indent="-17145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지리정보 조회</a:t>
              </a:r>
              <a:r>
                <a: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,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 생성</a:t>
              </a:r>
              <a:r>
                <a: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,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 편집</a:t>
              </a:r>
              <a:r>
                <a: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,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   분석용 </a:t>
              </a:r>
              <a:r>
                <a:rPr kumimoji="0" lang="ko-KR" altLang="en-US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데스크탑</a:t>
              </a:r>
              <a:r>
                <a: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 </a:t>
              </a:r>
              <a:r>
                <a: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GIS</a:t>
              </a:r>
              <a:endParaRPr kumimoji="0" lang="ko-KR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자유형 25"/>
            <p:cNvSpPr/>
            <p:nvPr/>
          </p:nvSpPr>
          <p:spPr>
            <a:xfrm>
              <a:off x="2378857" y="1730923"/>
              <a:ext cx="2143635" cy="2143635"/>
            </a:xfrm>
            <a:custGeom>
              <a:avLst/>
              <a:gdLst>
                <a:gd name="connsiteX0" fmla="*/ 0 w 2143635"/>
                <a:gd name="connsiteY0" fmla="*/ 2143635 h 2143635"/>
                <a:gd name="connsiteX1" fmla="*/ 2143635 w 2143635"/>
                <a:gd name="connsiteY1" fmla="*/ 0 h 2143635"/>
                <a:gd name="connsiteX2" fmla="*/ 2143635 w 2143635"/>
                <a:gd name="connsiteY2" fmla="*/ 2143635 h 2143635"/>
                <a:gd name="connsiteX3" fmla="*/ 0 w 2143635"/>
                <a:gd name="connsiteY3" fmla="*/ 2143635 h 214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635" h="2143635">
                  <a:moveTo>
                    <a:pt x="0" y="2143635"/>
                  </a:moveTo>
                  <a:cubicBezTo>
                    <a:pt x="0" y="959738"/>
                    <a:pt x="959738" y="0"/>
                    <a:pt x="2143635" y="0"/>
                  </a:cubicBezTo>
                  <a:lnTo>
                    <a:pt x="2143635" y="2143635"/>
                  </a:lnTo>
                  <a:lnTo>
                    <a:pt x="0" y="2143635"/>
                  </a:lnTo>
                  <a:close/>
                </a:path>
              </a:pathLst>
            </a:custGeom>
            <a:gradFill rotWithShape="1">
              <a:gsLst>
                <a:gs pos="0">
                  <a:srgbClr val="8B5D3D">
                    <a:hueOff val="0"/>
                    <a:satOff val="0"/>
                    <a:lumOff val="0"/>
                    <a:alphaOff val="0"/>
                    <a:tint val="43000"/>
                    <a:shade val="100000"/>
                    <a:satMod val="165000"/>
                  </a:srgbClr>
                </a:gs>
                <a:gs pos="55000">
                  <a:srgbClr val="8B5D3D">
                    <a:hueOff val="0"/>
                    <a:satOff val="0"/>
                    <a:lumOff val="0"/>
                    <a:alphaOff val="0"/>
                    <a:tint val="83000"/>
                    <a:shade val="100000"/>
                    <a:satMod val="155000"/>
                  </a:srgbClr>
                </a:gs>
                <a:gs pos="100000">
                  <a:srgbClr val="8B5D3D">
                    <a:hueOff val="0"/>
                    <a:satOff val="0"/>
                    <a:lumOff val="0"/>
                    <a:alphaOff val="0"/>
                    <a:shade val="85000"/>
                    <a:satMod val="100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55872" tIns="755872" rIns="128016" bIns="128016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QGIS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Desktop</a:t>
              </a:r>
              <a:endPara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자유형 26"/>
            <p:cNvSpPr/>
            <p:nvPr/>
          </p:nvSpPr>
          <p:spPr>
            <a:xfrm>
              <a:off x="4621506" y="1730923"/>
              <a:ext cx="2143635" cy="2143635"/>
            </a:xfrm>
            <a:custGeom>
              <a:avLst/>
              <a:gdLst>
                <a:gd name="connsiteX0" fmla="*/ 0 w 2143635"/>
                <a:gd name="connsiteY0" fmla="*/ 2143635 h 2143635"/>
                <a:gd name="connsiteX1" fmla="*/ 2143635 w 2143635"/>
                <a:gd name="connsiteY1" fmla="*/ 0 h 2143635"/>
                <a:gd name="connsiteX2" fmla="*/ 2143635 w 2143635"/>
                <a:gd name="connsiteY2" fmla="*/ 2143635 h 2143635"/>
                <a:gd name="connsiteX3" fmla="*/ 0 w 2143635"/>
                <a:gd name="connsiteY3" fmla="*/ 2143635 h 214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635" h="2143635">
                  <a:moveTo>
                    <a:pt x="0" y="0"/>
                  </a:moveTo>
                  <a:cubicBezTo>
                    <a:pt x="1183897" y="0"/>
                    <a:pt x="2143635" y="959738"/>
                    <a:pt x="2143635" y="2143635"/>
                  </a:cubicBezTo>
                  <a:lnTo>
                    <a:pt x="0" y="214363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B5D3D">
                    <a:hueOff val="3579639"/>
                    <a:satOff val="-481"/>
                    <a:lumOff val="4771"/>
                    <a:alphaOff val="0"/>
                    <a:tint val="43000"/>
                    <a:shade val="100000"/>
                    <a:satMod val="165000"/>
                  </a:srgbClr>
                </a:gs>
                <a:gs pos="55000">
                  <a:srgbClr val="8B5D3D">
                    <a:hueOff val="3579639"/>
                    <a:satOff val="-481"/>
                    <a:lumOff val="4771"/>
                    <a:alphaOff val="0"/>
                    <a:tint val="83000"/>
                    <a:shade val="100000"/>
                    <a:satMod val="155000"/>
                  </a:srgbClr>
                </a:gs>
                <a:gs pos="100000">
                  <a:srgbClr val="8B5D3D">
                    <a:hueOff val="3579639"/>
                    <a:satOff val="-481"/>
                    <a:lumOff val="4771"/>
                    <a:alphaOff val="0"/>
                    <a:shade val="85000"/>
                    <a:satMod val="100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128016" tIns="755872" rIns="755872" bIns="128016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QGIS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Browser</a:t>
              </a:r>
              <a:endPara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자유형 27"/>
            <p:cNvSpPr/>
            <p:nvPr/>
          </p:nvSpPr>
          <p:spPr>
            <a:xfrm rot="21600000">
              <a:off x="4621506" y="3973571"/>
              <a:ext cx="2143636" cy="2143636"/>
            </a:xfrm>
            <a:custGeom>
              <a:avLst/>
              <a:gdLst>
                <a:gd name="connsiteX0" fmla="*/ 0 w 2143635"/>
                <a:gd name="connsiteY0" fmla="*/ 2143635 h 2143635"/>
                <a:gd name="connsiteX1" fmla="*/ 2143635 w 2143635"/>
                <a:gd name="connsiteY1" fmla="*/ 0 h 2143635"/>
                <a:gd name="connsiteX2" fmla="*/ 2143635 w 2143635"/>
                <a:gd name="connsiteY2" fmla="*/ 2143635 h 2143635"/>
                <a:gd name="connsiteX3" fmla="*/ 0 w 2143635"/>
                <a:gd name="connsiteY3" fmla="*/ 2143635 h 214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635" h="2143635">
                  <a:moveTo>
                    <a:pt x="2143635" y="0"/>
                  </a:moveTo>
                  <a:cubicBezTo>
                    <a:pt x="2143635" y="1183897"/>
                    <a:pt x="1183897" y="2143635"/>
                    <a:pt x="0" y="2143635"/>
                  </a:cubicBezTo>
                  <a:lnTo>
                    <a:pt x="0" y="0"/>
                  </a:lnTo>
                  <a:lnTo>
                    <a:pt x="2143635" y="0"/>
                  </a:lnTo>
                  <a:close/>
                </a:path>
              </a:pathLst>
            </a:custGeom>
            <a:gradFill rotWithShape="1">
              <a:gsLst>
                <a:gs pos="0">
                  <a:srgbClr val="8B5D3D">
                    <a:hueOff val="7159277"/>
                    <a:satOff val="-963"/>
                    <a:lumOff val="9542"/>
                    <a:alphaOff val="0"/>
                    <a:tint val="43000"/>
                    <a:shade val="100000"/>
                    <a:satMod val="165000"/>
                  </a:srgbClr>
                </a:gs>
                <a:gs pos="55000">
                  <a:srgbClr val="8B5D3D">
                    <a:hueOff val="7159277"/>
                    <a:satOff val="-963"/>
                    <a:lumOff val="9542"/>
                    <a:alphaOff val="0"/>
                    <a:tint val="83000"/>
                    <a:shade val="100000"/>
                    <a:satMod val="155000"/>
                  </a:srgbClr>
                </a:gs>
                <a:gs pos="100000">
                  <a:srgbClr val="8B5D3D">
                    <a:hueOff val="7159277"/>
                    <a:satOff val="-963"/>
                    <a:lumOff val="9542"/>
                    <a:alphaOff val="0"/>
                    <a:shade val="85000"/>
                    <a:satMod val="100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128016" tIns="128017" rIns="755873" bIns="755872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QGIS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Client</a:t>
              </a:r>
              <a:endPara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자유형 28"/>
            <p:cNvSpPr/>
            <p:nvPr/>
          </p:nvSpPr>
          <p:spPr>
            <a:xfrm rot="21600000">
              <a:off x="2378857" y="3973572"/>
              <a:ext cx="2143635" cy="2143635"/>
            </a:xfrm>
            <a:custGeom>
              <a:avLst/>
              <a:gdLst>
                <a:gd name="connsiteX0" fmla="*/ 0 w 2143635"/>
                <a:gd name="connsiteY0" fmla="*/ 2143635 h 2143635"/>
                <a:gd name="connsiteX1" fmla="*/ 2143635 w 2143635"/>
                <a:gd name="connsiteY1" fmla="*/ 0 h 2143635"/>
                <a:gd name="connsiteX2" fmla="*/ 2143635 w 2143635"/>
                <a:gd name="connsiteY2" fmla="*/ 2143635 h 2143635"/>
                <a:gd name="connsiteX3" fmla="*/ 0 w 2143635"/>
                <a:gd name="connsiteY3" fmla="*/ 2143635 h 214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635" h="2143635">
                  <a:moveTo>
                    <a:pt x="2143635" y="2143635"/>
                  </a:moveTo>
                  <a:cubicBezTo>
                    <a:pt x="959738" y="2143635"/>
                    <a:pt x="0" y="1183897"/>
                    <a:pt x="0" y="0"/>
                  </a:cubicBezTo>
                  <a:lnTo>
                    <a:pt x="2143635" y="0"/>
                  </a:lnTo>
                  <a:lnTo>
                    <a:pt x="2143635" y="2143635"/>
                  </a:lnTo>
                  <a:close/>
                </a:path>
              </a:pathLst>
            </a:custGeom>
            <a:gradFill rotWithShape="1">
              <a:gsLst>
                <a:gs pos="0">
                  <a:srgbClr val="8B5D3D">
                    <a:hueOff val="10738916"/>
                    <a:satOff val="-1444"/>
                    <a:lumOff val="14313"/>
                    <a:alphaOff val="0"/>
                    <a:tint val="43000"/>
                    <a:shade val="100000"/>
                    <a:satMod val="165000"/>
                  </a:srgbClr>
                </a:gs>
                <a:gs pos="55000">
                  <a:srgbClr val="8B5D3D">
                    <a:hueOff val="10738916"/>
                    <a:satOff val="-1444"/>
                    <a:lumOff val="14313"/>
                    <a:alphaOff val="0"/>
                    <a:tint val="83000"/>
                    <a:shade val="100000"/>
                    <a:satMod val="155000"/>
                  </a:srgbClr>
                </a:gs>
                <a:gs pos="100000">
                  <a:srgbClr val="8B5D3D">
                    <a:hueOff val="10738916"/>
                    <a:satOff val="-1444"/>
                    <a:lumOff val="14313"/>
                    <a:alphaOff val="0"/>
                    <a:shade val="85000"/>
                    <a:satMod val="100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55872" tIns="128016" rIns="128016" bIns="755872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QGIS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Server</a:t>
              </a:r>
              <a:endPara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원형 화살표 29"/>
            <p:cNvSpPr/>
            <p:nvPr/>
          </p:nvSpPr>
          <p:spPr>
            <a:xfrm>
              <a:off x="4201937" y="3478506"/>
              <a:ext cx="740123" cy="643585"/>
            </a:xfrm>
            <a:prstGeom prst="circularArrow">
              <a:avLst/>
            </a:prstGeom>
            <a:solidFill>
              <a:srgbClr val="8B5D3D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z="190500" prstMaterial="plastic">
              <a:bevelT w="120900" h="88900"/>
              <a:bevelB w="88900" h="31750" prst="angle"/>
            </a:sp3d>
          </p:spPr>
        </p:sp>
        <p:sp>
          <p:nvSpPr>
            <p:cNvPr id="31" name="원형 화살표 30"/>
            <p:cNvSpPr/>
            <p:nvPr/>
          </p:nvSpPr>
          <p:spPr>
            <a:xfrm rot="10800000">
              <a:off x="4201937" y="3726039"/>
              <a:ext cx="740123" cy="643585"/>
            </a:xfrm>
            <a:prstGeom prst="circularArrow">
              <a:avLst/>
            </a:prstGeom>
            <a:solidFill>
              <a:srgbClr val="8B5D3D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z="190500" prstMaterial="plastic">
              <a:bevelT w="120900" h="88900"/>
              <a:bevelB w="88900" h="31750" prst="angle"/>
            </a:sp3d>
          </p:spPr>
        </p:sp>
      </p:grpSp>
      <p:sp>
        <p:nvSpPr>
          <p:cNvPr id="32" name="Rectangle 10"/>
          <p:cNvSpPr/>
          <p:nvPr/>
        </p:nvSpPr>
        <p:spPr>
          <a:xfrm>
            <a:off x="3679722" y="3571912"/>
            <a:ext cx="2514600" cy="829819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latinLnBrk="0"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QGIS Library(C++)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433" y="2100932"/>
            <a:ext cx="1916895" cy="133438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5025" y="2092979"/>
            <a:ext cx="1834955" cy="1327789"/>
          </a:xfrm>
          <a:prstGeom prst="rect">
            <a:avLst/>
          </a:prstGeom>
        </p:spPr>
      </p:pic>
      <p:pic>
        <p:nvPicPr>
          <p:cNvPr id="35" name="Picture 13" descr="qgis_mapserver_print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5025" y="4537805"/>
            <a:ext cx="1834955" cy="110542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20"/>
          <p:cNvSpPr/>
          <p:nvPr/>
        </p:nvSpPr>
        <p:spPr>
          <a:xfrm>
            <a:off x="0" y="914400"/>
            <a:ext cx="9601200" cy="481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ko-KR" altLang="en-US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itchFamily="50" charset="-128"/>
              </a:rPr>
              <a:t>설치 전</a:t>
            </a:r>
            <a:r>
              <a:rPr lang="en-US" altLang="ko-KR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itchFamily="50" charset="-128"/>
              </a:rPr>
              <a:t> </a:t>
            </a:r>
            <a:r>
              <a:rPr lang="ko-KR" altLang="en-US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itchFamily="50" charset="-128"/>
              </a:rPr>
              <a:t>주의사항</a:t>
            </a:r>
            <a:endParaRPr lang="en-US" altLang="ko-KR" sz="15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 pitchFamily="50" charset="-128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I-2. QGIS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설치하기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  <a:cs typeface="맑은 고딕" pitchFamily="5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480" y="1524000"/>
            <a:ext cx="9404920" cy="216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36550" indent="-285750" defTabSz="939800" eaLnBrk="0" fontAlgn="b" hangingPunct="0"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윈도우의 사용자 이름이 한글인 경우 많은 기능이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  <a:ea typeface="+mn-ea"/>
              </a:rPr>
              <a:t>오동작함</a:t>
            </a:r>
            <a:endParaRPr lang="en-US" altLang="ko-KR" sz="1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336550" indent="-285750" defTabSz="939800" eaLnBrk="0" fontAlgn="b" hangingPunct="0"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확인방법</a:t>
            </a:r>
            <a:endParaRPr lang="en-US" altLang="ko-KR" sz="1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793750" lvl="1" indent="-285750" defTabSz="939800" eaLnBrk="0" fontAlgn="b" hangingPunct="0"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[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  <a:ea typeface="+mn-ea"/>
              </a:rPr>
              <a:t>윈도우키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]-[R]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눌러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‘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실행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‘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창 띄우고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en-US" altLang="ko-KR" sz="1600" dirty="0" err="1" smtClean="0">
                <a:solidFill>
                  <a:srgbClr val="000000"/>
                </a:solidFill>
                <a:latin typeface="+mn-ea"/>
                <a:ea typeface="+mn-ea"/>
              </a:rPr>
              <a:t>cmd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입력 후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[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확인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]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버튼</a:t>
            </a:r>
            <a:endParaRPr lang="en-US" altLang="ko-KR" sz="1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793750" lvl="1" indent="-285750" defTabSz="939800" eaLnBrk="0" fontAlgn="b" hangingPunct="0"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이 때 뜬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  <a:ea typeface="+mn-ea"/>
              </a:rPr>
              <a:t>도스창의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 프롬프트가 모두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  <a:ea typeface="+mn-ea"/>
              </a:rPr>
              <a:t>영문이어야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 함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  <a:p>
            <a:pPr marL="336550" indent="-285750" defTabSz="939800" eaLnBrk="0" fontAlgn="b" hangingPunct="0"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만약 사용자 이름이 한글이라면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?</a:t>
            </a:r>
          </a:p>
          <a:p>
            <a:pPr marL="793750" lvl="1" indent="-285750" defTabSz="939800" eaLnBrk="0" fontAlgn="b" hangingPunct="0"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‘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제어판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-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사용자 계정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–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다른 계정관리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-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새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사용자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추가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’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에서 영문이름 사용자 추가</a:t>
            </a:r>
            <a:endParaRPr lang="en-US" altLang="ko-KR" sz="1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793750" lvl="1" indent="-285750" defTabSz="939800" eaLnBrk="0" fontAlgn="b" hangingPunct="0">
              <a:spcBef>
                <a:spcPct val="3000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영문 사용자 계정을 만든 후 이 계정으로 다시 로그인 후 설치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4059371"/>
            <a:ext cx="5091699" cy="24042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072" y="4059372"/>
            <a:ext cx="4192457" cy="2404225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23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20"/>
          <p:cNvSpPr/>
          <p:nvPr/>
        </p:nvSpPr>
        <p:spPr>
          <a:xfrm>
            <a:off x="0" y="914400"/>
            <a:ext cx="9601200" cy="481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  <a:defRPr/>
            </a:pPr>
            <a:r>
              <a:rPr lang="en-US" altLang="ko-KR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itchFamily="50" charset="-128"/>
              </a:rPr>
              <a:t>QGIS </a:t>
            </a:r>
            <a:r>
              <a:rPr lang="ko-KR" altLang="en-US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itchFamily="50" charset="-128"/>
              </a:rPr>
              <a:t>공식 버전 설치  </a:t>
            </a:r>
            <a:endParaRPr lang="en-US" altLang="ko-KR" sz="15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 pitchFamily="50" charset="-128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0" y="0"/>
            <a:ext cx="9007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I-2. QGIS </a:t>
            </a:r>
            <a:r>
              <a:rPr lang="ko-KR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  <a:cs typeface="맑은 고딕" pitchFamily="50" charset="-128"/>
              </a:rPr>
              <a:t>설치하기 </a:t>
            </a:r>
            <a:endParaRPr lang="ko-KR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  <a:cs typeface="맑은 고딕" pitchFamily="5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480" y="1524000"/>
            <a:ext cx="9404920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0800" defTabSz="939800" eaLnBrk="0" fontAlgn="b" hangingPunct="0">
              <a:spcBef>
                <a:spcPct val="30000"/>
              </a:spcBef>
            </a:pP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①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  <a:hlinkClick r:id="rId2"/>
              </a:rPr>
              <a:t>http://www.qgis.org/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에 접속하여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QGIS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  <a:ea typeface="+mn-ea"/>
              </a:rPr>
              <a:t>장기지원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(LTR)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버전 혹은 최신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버전을 내려 받음</a:t>
            </a:r>
            <a:endParaRPr lang="en-US" altLang="ko-KR" sz="1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50800" defTabSz="939800" eaLnBrk="0" fontAlgn="b" hangingPunct="0">
              <a:spcBef>
                <a:spcPct val="30000"/>
              </a:spcBef>
              <a:spcAft>
                <a:spcPct val="0"/>
              </a:spcAft>
            </a:pPr>
            <a:r>
              <a:rPr lang="ko-KR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②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설치 파일을 더블클릭하여 설치를 시작 </a:t>
            </a:r>
            <a:endParaRPr lang="en-US" altLang="ko-KR" sz="1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ko-KR" altLang="en-US" sz="1600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③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QGIS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 프로그램 외의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GIS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 자료는 설치하지 않음 </a:t>
            </a:r>
            <a:endParaRPr lang="en-US" altLang="ko-KR" sz="16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ko-KR" altLang="en-US" sz="1600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④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기본적인 설정에 따라 설치를 완료 </a:t>
            </a:r>
          </a:p>
          <a:p>
            <a:pPr marL="50800" defTabSz="939800" eaLnBrk="0" fontAlgn="b" hangingPunct="0">
              <a:spcBef>
                <a:spcPct val="30000"/>
              </a:spcBef>
            </a:pPr>
            <a:r>
              <a:rPr lang="ko-KR" altLang="en-US" sz="1600" dirty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⑤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바탕화면 혹은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[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시작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]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맑은 고딕" panose="020B0503020000020004" pitchFamily="50" charset="-127"/>
              </a:rPr>
              <a:t>메뉴의 </a:t>
            </a:r>
            <a:r>
              <a:rPr lang="en-US" altLang="ko-KR" sz="1600" b="1" dirty="0" smtClean="0">
                <a:solidFill>
                  <a:srgbClr val="FF0000"/>
                </a:solidFill>
                <a:latin typeface="+mn-ea"/>
                <a:ea typeface="+mn-ea"/>
              </a:rPr>
              <a:t>QGIS Desktop </a:t>
            </a:r>
            <a:r>
              <a:rPr lang="en-US" altLang="ko-KR" sz="1600" b="1" dirty="0" smtClean="0">
                <a:solidFill>
                  <a:srgbClr val="FF0000"/>
                </a:solidFill>
                <a:latin typeface="+mn-ea"/>
                <a:ea typeface="+mn-ea"/>
              </a:rPr>
              <a:t>2.18.*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아이콘을 클릭하여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QGIS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를 실행 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/>
            </a:r>
            <a:b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    [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참고</a:t>
            </a:r>
            <a:r>
              <a:rPr lang="en-US" altLang="ko-KR" sz="1600" dirty="0" smtClean="0">
                <a:solidFill>
                  <a:srgbClr val="000000"/>
                </a:solidFill>
                <a:latin typeface="+mn-ea"/>
                <a:ea typeface="+mn-ea"/>
              </a:rPr>
              <a:t>] QGIS Browser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는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  <a:ea typeface="+mn-ea"/>
              </a:rPr>
              <a:t>공간자료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 단순 </a:t>
            </a:r>
            <a:r>
              <a:rPr lang="ko-KR" altLang="en-US" sz="1600" dirty="0" err="1" smtClean="0">
                <a:solidFill>
                  <a:srgbClr val="000000"/>
                </a:solidFill>
                <a:latin typeface="+mn-ea"/>
                <a:ea typeface="+mn-ea"/>
              </a:rPr>
              <a:t>보기용</a:t>
            </a:r>
            <a:r>
              <a:rPr lang="ko-KR" altLang="en-US" sz="1600" dirty="0" smtClean="0">
                <a:solidFill>
                  <a:srgbClr val="000000"/>
                </a:solidFill>
                <a:latin typeface="+mn-ea"/>
                <a:ea typeface="+mn-ea"/>
              </a:rPr>
              <a:t> 프로그램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72EDF-3DF3-D54A-B87D-E1CF9DCD2A18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803600"/>
            <a:ext cx="5097016" cy="239054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332" y="3861048"/>
            <a:ext cx="4073068" cy="23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8Cu3LYWGHSJRef7hhgx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L2IOOKWhLNu3BRbKWlx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J8HhCVfKyWqtZZGufbBu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ugTL4wydVSmCiz6w80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D8Sb3r5lNqciDroQQJb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6mH7nI2BsUbWDKTTs68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Vq0WF8iaiPUy42vuW4m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cbEKFyTe6bFdCmT3AF8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cbEKFyTe6bFdCmT3AF8K"/>
</p:tagLst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65100" indent="-114300" defTabSz="939800" eaLnBrk="0" fontAlgn="b" hangingPunct="0">
          <a:spcBef>
            <a:spcPct val="30000"/>
          </a:spcBef>
          <a:spcAft>
            <a:spcPct val="0"/>
          </a:spcAft>
          <a:buFont typeface="Arial" pitchFamily="34" charset="0"/>
          <a:buChar char="•"/>
          <a:defRPr sz="1400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24202</TotalTime>
  <Words>1891</Words>
  <Application>Microsoft Office PowerPoint</Application>
  <PresentationFormat>A4 용지(210x297mm)</PresentationFormat>
  <Paragraphs>476</Paragraphs>
  <Slides>35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6" baseType="lpstr">
      <vt:lpstr>HY헤드라인M</vt:lpstr>
      <vt:lpstr>Nanum Gothic</vt:lpstr>
      <vt:lpstr>Noto Sans Korean Regular</vt:lpstr>
      <vt:lpstr>굴림</vt:lpstr>
      <vt:lpstr>맑은 고딕</vt:lpstr>
      <vt:lpstr>Arial</vt:lpstr>
      <vt:lpstr>Calibri</vt:lpstr>
      <vt:lpstr>Times New Roman</vt:lpstr>
      <vt:lpstr>Tw Cen MT</vt:lpstr>
      <vt:lpstr>Wingdings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II-1. QGIS 둘러보기</vt:lpstr>
      <vt:lpstr>II-1. QGIS 둘러보기</vt:lpstr>
      <vt:lpstr>II-1. QGIS 둘러보기</vt:lpstr>
      <vt:lpstr>II-1. QGIS 둘러보기</vt:lpstr>
      <vt:lpstr>II-1. QGIS 둘러보기</vt:lpstr>
      <vt:lpstr>II-1. QGIS 둘러보기</vt:lpstr>
      <vt:lpstr>II-1. QGIS 둘러보기</vt:lpstr>
      <vt:lpstr>II-1. QGIS 둘러보기</vt:lpstr>
      <vt:lpstr>II-1. QGIS 둘러보기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OSS_FOSS4G</dc:title>
  <dc:subject>공간정보거점대학 FOSS4G 교육</dc:subject>
  <dc:creator>Minpa Lee</dc:creator>
  <cp:lastModifiedBy>SANGHEE SHIN</cp:lastModifiedBy>
  <cp:revision>1895</cp:revision>
  <cp:lastPrinted>2016-09-05T05:29:38Z</cp:lastPrinted>
  <dcterms:created xsi:type="dcterms:W3CDTF">2012-08-14T08:22:03Z</dcterms:created>
  <dcterms:modified xsi:type="dcterms:W3CDTF">2017-08-06T13:40:37Z</dcterms:modified>
  <cp:category>FOSS4G</cp:category>
</cp:coreProperties>
</file>